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779" r:id="rId4"/>
  </p:sldMasterIdLst>
  <p:sldIdLst>
    <p:sldId id="257" r:id="rId5"/>
    <p:sldId id="258" r:id="rId6"/>
    <p:sldId id="281" r:id="rId7"/>
    <p:sldId id="267" r:id="rId8"/>
    <p:sldId id="260" r:id="rId9"/>
    <p:sldId id="263" r:id="rId10"/>
    <p:sldId id="264" r:id="rId11"/>
    <p:sldId id="266" r:id="rId12"/>
    <p:sldId id="269" r:id="rId13"/>
    <p:sldId id="270" r:id="rId14"/>
    <p:sldId id="272" r:id="rId15"/>
    <p:sldId id="275" r:id="rId16"/>
    <p:sldId id="335" r:id="rId17"/>
    <p:sldId id="274" r:id="rId18"/>
    <p:sldId id="276" r:id="rId19"/>
    <p:sldId id="336" r:id="rId20"/>
    <p:sldId id="273" r:id="rId21"/>
    <p:sldId id="277" r:id="rId22"/>
    <p:sldId id="338" r:id="rId23"/>
    <p:sldId id="284" r:id="rId24"/>
    <p:sldId id="282" r:id="rId25"/>
    <p:sldId id="285" r:id="rId26"/>
    <p:sldId id="286" r:id="rId27"/>
    <p:sldId id="289" r:id="rId28"/>
    <p:sldId id="290" r:id="rId29"/>
    <p:sldId id="287" r:id="rId30"/>
    <p:sldId id="288" r:id="rId31"/>
    <p:sldId id="291" r:id="rId32"/>
    <p:sldId id="292" r:id="rId33"/>
    <p:sldId id="293" r:id="rId34"/>
    <p:sldId id="314" r:id="rId35"/>
    <p:sldId id="327" r:id="rId36"/>
    <p:sldId id="328" r:id="rId37"/>
    <p:sldId id="310" r:id="rId38"/>
    <p:sldId id="315" r:id="rId39"/>
    <p:sldId id="311" r:id="rId40"/>
    <p:sldId id="317" r:id="rId41"/>
    <p:sldId id="312" r:id="rId42"/>
    <p:sldId id="313" r:id="rId43"/>
    <p:sldId id="318" r:id="rId44"/>
    <p:sldId id="319" r:id="rId45"/>
    <p:sldId id="322" r:id="rId46"/>
    <p:sldId id="323" r:id="rId47"/>
    <p:sldId id="321" r:id="rId48"/>
    <p:sldId id="324" r:id="rId49"/>
    <p:sldId id="339" r:id="rId50"/>
    <p:sldId id="325" r:id="rId51"/>
    <p:sldId id="329" r:id="rId52"/>
    <p:sldId id="326" r:id="rId53"/>
    <p:sldId id="330" r:id="rId54"/>
    <p:sldId id="331" r:id="rId55"/>
    <p:sldId id="332" r:id="rId56"/>
    <p:sldId id="334" r:id="rId57"/>
    <p:sldId id="333" r:id="rId58"/>
    <p:sldId id="294" r:id="rId59"/>
    <p:sldId id="295" r:id="rId60"/>
    <p:sldId id="297" r:id="rId61"/>
    <p:sldId id="296" r:id="rId62"/>
    <p:sldId id="298" r:id="rId63"/>
    <p:sldId id="299" r:id="rId64"/>
    <p:sldId id="300" r:id="rId65"/>
    <p:sldId id="301" r:id="rId66"/>
    <p:sldId id="302" r:id="rId67"/>
    <p:sldId id="306" r:id="rId68"/>
    <p:sldId id="307" r:id="rId69"/>
    <p:sldId id="303" r:id="rId70"/>
    <p:sldId id="304" r:id="rId71"/>
    <p:sldId id="305" r:id="rId72"/>
    <p:sldId id="308" r:id="rId73"/>
    <p:sldId id="268" r:id="rId7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WEbQdBcPdYHeivZYnl5gJg==" hashData="P4cIMJk1oKUzdxs5N1BdLY4fmOJfYyuuj4QTvGWYExBUZ83eKOSkTKMSLD6tgZY8AiMPVJHIK5PgXOZAHXfMRg=="/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260B97-DE63-4AFC-B11D-2ED95C52713E}" v="200" dt="2021-11-07T07:40:23.6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8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248E2-4C7F-4CAB-8DD3-F15E7D7EE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CA26EC-F7BE-422A-9200-2337F6A9C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D20D4C-37E6-4331-960E-E4D81A0F7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6A4CF-9B7D-443B-8B4D-7C47B8C72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61A43D-059C-4B41-868B-54EDB980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0790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6BFE8-F537-4BA8-859E-91A2869E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6F720B-37C7-4C09-895A-328853ED2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596BB8-75B5-4BB3-ABB2-554425D2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23138D-EC2A-4C49-BA9D-61B4E612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84C09C-B8D1-4C37-93DE-C76369242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88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D545FD-1071-4733-A206-03E6942AFF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5F5AC9-D519-4E56-98C8-28B40AA69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79705A-C073-4996-93BA-2D3EFF016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5787FF-8A97-4C9E-B084-ACC46F8C9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3FBD81-D2F7-4103-810F-B8DED764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68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392D7-32DE-4BE3-BCCD-570FF8CD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7CDDC-56A3-43F2-B84D-56B47C017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8E8D25-6D5A-477D-865E-A96AE418C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10B3A2-F507-4AB3-9EC0-92E66DF4F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F7FE39-7BCB-4A99-A08F-640EB9D00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2763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0EFC4-F254-4E73-9EF8-A8EC6915F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21B81C-81C1-4126-B16B-7FD480C6A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A5874F-9D57-45EA-9F0D-864519263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3E4975-0E5F-4D00-9499-FE955DDB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0C4EFA-7838-4087-8A02-DEC5F9C3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4947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C162A-529A-4608-9DA8-5A55E0E6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2ACE8-5B76-408F-A836-8068D9CD3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594999-F188-4A1E-A040-2D473DB62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9A2FA4-EF5A-4E83-8B90-74CB01638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0FF5E3-A343-455F-B31B-C84568CD2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43177-9C2B-4CC4-A54A-FFA6DABF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0622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89CCA-1305-44CE-BF5F-1A4DC9967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3066BF-5A0D-4BD6-8F82-7729AE184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C7870F-1617-4CA1-B2F2-9E5F9059B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894317-FF67-4BB5-A1C6-FB1E476D59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DA1131-871D-407C-9F59-D9DA4B767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1B1893-2167-41CF-97F8-53D0A5FFF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11/11/2021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F857FF-E936-4563-91BD-E1E243EB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9AA6E1-AF20-4ABB-862E-333F026A7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4541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C86AF-591A-404A-B008-17D3A741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8D37C2-BBBA-4493-9CE0-698C3DE24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11/11/2021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BAB751-3122-4B01-90AD-3AB392FD5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D02396-EC8C-4246-A910-E25E5C6D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8466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D7861B-5158-495D-B5D1-FABACD334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7C14FA-DCF4-4DAF-B770-F7503DFF8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C3149F-862A-4C54-96E4-4575282E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107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EAA1A-0644-4260-83CA-4808571C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F61A6-72E9-413F-8879-C447A2795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04293D-AC3E-4071-AFA1-E3E1D71AB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28AC94-91E7-4A18-887C-8744B226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2D3AB-0538-4CDE-9BD6-731B429F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8BC216-F718-4AE3-AF95-F3B865F8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539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F836F-29E6-49CE-8CC4-CD3F6DD0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311584-4AE7-40B7-845A-A8D21A4DC5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9F12B4-A5BD-4450-90DA-8868735CA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BFE232-D657-4EAE-B26A-093BD9633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11/11/2021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F0F25-F96C-4F74-ADB9-623E77406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ABE47A-9C9A-4C0C-8253-7014610C6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533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CBE815-C8AB-4285-A835-496F0AA7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5775AC-1093-46F6-8EB1-1C9CD8769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272CAB-E243-4C7A-882C-10B5F3AC6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11/11/2021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30788F-C511-4224-B511-64E1E6AFF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AF8FD-926D-4D24-B7F1-0BDDD71569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1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CPU%20Process%20Scheduling%20Simulation.ex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cess_state" TargetMode="External"/><Relationship Id="rId2" Type="http://schemas.openxmlformats.org/officeDocument/2006/relationships/hyperlink" Target="http://www.soen.kr/book/dotnet/annex/annex4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udytonight.com/operating-system/highest-response-ratio-next-hrrn-scheduling" TargetMode="External"/><Relationship Id="rId5" Type="http://schemas.openxmlformats.org/officeDocument/2006/relationships/hyperlink" Target="https://examradar.com/process-scheduling-algorithm-fcfs-first-come-first-serve-questions-answers/" TargetMode="External"/><Relationship Id="rId4" Type="http://schemas.openxmlformats.org/officeDocument/2006/relationships/hyperlink" Target="https://docs.oracle.com/cd/E19683-01/816-5042/psched-16/index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4" descr="CPU with binary numbers and blueprint">
            <a:extLst>
              <a:ext uri="{FF2B5EF4-FFF2-40B4-BE49-F238E27FC236}">
                <a16:creationId xmlns:a16="http://schemas.microsoft.com/office/drawing/2014/main" id="{0BE86EB9-C987-4350-B2D9-D4A8582A3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2B9BC1-26FB-4E78-82AE-7C2733E5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1" y="2430436"/>
            <a:ext cx="8652938" cy="15815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altLang="ko-KR" sz="3200" b="1" cap="all" spc="-100" dirty="0">
                <a:latin typeface="+mj-ea"/>
                <a:ea typeface="+mj-ea"/>
              </a:rPr>
              <a:t>CPU Process Scheduling Simulation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FF34B-95CA-4BEB-A045-7429D80C3D20}"/>
              </a:ext>
            </a:extLst>
          </p:cNvPr>
          <p:cNvSpPr txBox="1"/>
          <p:nvPr/>
        </p:nvSpPr>
        <p:spPr>
          <a:xfrm>
            <a:off x="8705183" y="5836494"/>
            <a:ext cx="3434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cap="all" spc="-100" dirty="0">
                <a:latin typeface="+mj-lt"/>
              </a:rPr>
              <a:t>컴퓨터공학과</a:t>
            </a:r>
            <a:endParaRPr lang="en-US" altLang="ko-KR" sz="2400" b="1" cap="all" spc="-100" dirty="0">
              <a:latin typeface="+mj-lt"/>
            </a:endParaRPr>
          </a:p>
          <a:p>
            <a:pPr algn="r"/>
            <a:r>
              <a:rPr lang="en-US" altLang="ko-KR" sz="2400" b="1" cap="all" spc="-100" dirty="0">
                <a:latin typeface="+mj-lt"/>
              </a:rPr>
              <a:t>201521897 </a:t>
            </a:r>
            <a:r>
              <a:rPr lang="ko-KR" altLang="en-US" sz="2400" b="1" cap="all" spc="-100" dirty="0">
                <a:latin typeface="+mj-lt"/>
              </a:rPr>
              <a:t>김형준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1BD6B-E184-4BA5-AF42-7563B3B50645}"/>
              </a:ext>
            </a:extLst>
          </p:cNvPr>
          <p:cNvSpPr txBox="1"/>
          <p:nvPr/>
        </p:nvSpPr>
        <p:spPr>
          <a:xfrm>
            <a:off x="5135880" y="459456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u="sng" dirty="0"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프로그램 실행</a:t>
            </a:r>
            <a:endParaRPr lang="ko-KR" altLang="en-US" sz="24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42E29-6CD1-40FC-8A56-766FEB3DC21A}"/>
              </a:ext>
            </a:extLst>
          </p:cNvPr>
          <p:cNvSpPr txBox="1"/>
          <p:nvPr/>
        </p:nvSpPr>
        <p:spPr>
          <a:xfrm>
            <a:off x="0" y="6364946"/>
            <a:ext cx="779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미래의</a:t>
            </a:r>
            <a:r>
              <a:rPr lang="en-US" altLang="ko-KR" dirty="0"/>
              <a:t>IT</a:t>
            </a:r>
            <a:r>
              <a:rPr lang="ko-KR" altLang="en-US" dirty="0"/>
              <a:t>융합기술</a:t>
            </a:r>
            <a:r>
              <a:rPr lang="en-US" altLang="ko-KR" dirty="0"/>
              <a:t> </a:t>
            </a:r>
            <a:r>
              <a:rPr lang="ko-KR" altLang="en-US" dirty="0"/>
              <a:t>사칙연산 계산기 응용</a:t>
            </a:r>
            <a:r>
              <a:rPr lang="en-US" altLang="ko-KR" dirty="0"/>
              <a:t> </a:t>
            </a:r>
            <a:r>
              <a:rPr lang="ko-KR" altLang="en-US" dirty="0"/>
              <a:t>전공 융합 중간과제</a:t>
            </a:r>
          </a:p>
        </p:txBody>
      </p:sp>
    </p:spTree>
    <p:extLst>
      <p:ext uri="{BB962C8B-B14F-4D97-AF65-F5344CB8AC3E}">
        <p14:creationId xmlns:p14="http://schemas.microsoft.com/office/powerpoint/2010/main" val="1354492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2) </a:t>
            </a:r>
            <a:r>
              <a:rPr lang="ko-KR" altLang="en-US" sz="3200" b="1" dirty="0">
                <a:latin typeface="+mj-ea"/>
              </a:rPr>
              <a:t>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CA19B92-DAD5-4946-BB3F-E5BDB034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4001"/>
            <a:ext cx="12192000" cy="584399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도착 큐 </a:t>
            </a:r>
            <a:r>
              <a:rPr lang="en-US" altLang="ko-KR" sz="2400" b="1" dirty="0">
                <a:latin typeface="+mn-ea"/>
              </a:rPr>
              <a:t>(Arrival Queue) </a:t>
            </a:r>
            <a:r>
              <a:rPr lang="en-US" altLang="ko-KR" sz="2400" dirty="0">
                <a:latin typeface="+mn-ea"/>
              </a:rPr>
              <a:t>:</a:t>
            </a: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프로세스 준비 큐에 삽입되어 준비 상태로 들어가기 전 프로세스 간 도착시간에 따른 빠른 순으로 준비 큐에 동적으로 추가를 위한 큐로서 도착 큐는 모든 프로세스가 동일시간에 도착한다고 가정 시 사용하지 않는다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실제 </a:t>
            </a:r>
            <a:r>
              <a:rPr lang="en-US" altLang="ko-KR" sz="1800" dirty="0">
                <a:latin typeface="+mn-ea"/>
              </a:rPr>
              <a:t>CPU</a:t>
            </a:r>
            <a:r>
              <a:rPr lang="ko-KR" altLang="en-US" sz="1800" dirty="0">
                <a:latin typeface="+mn-ea"/>
              </a:rPr>
              <a:t>의 자원을 프로세스에 할당하기 위한 스케줄링 동작과정에 도착 큐라는 개념이 존재하지 않지만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각 프로세스 별 도착시간을 할당하여 시뮬레이션 하는 상황을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사용자가 각 프로세스의 도착시간에 따라 도착시간에 해당하는 프로세스를 실행한다고 가정</a:t>
            </a:r>
            <a:r>
              <a:rPr lang="ko-KR" altLang="en-US" sz="1800" dirty="0">
                <a:latin typeface="+mn-ea"/>
              </a:rPr>
              <a:t>하여 프로세스가 </a:t>
            </a:r>
            <a:r>
              <a:rPr lang="en-US" altLang="ko-KR" sz="1800" dirty="0">
                <a:latin typeface="+mn-ea"/>
              </a:rPr>
              <a:t>CPU</a:t>
            </a:r>
            <a:r>
              <a:rPr lang="ko-KR" altLang="en-US" sz="1800" dirty="0">
                <a:latin typeface="+mn-ea"/>
              </a:rPr>
              <a:t>의 자원을 할당 받기 위해 프로세스 준비 큐로 들어가는 상황을 만들기 위해 도착 큐를 별도로 사용하였다</a:t>
            </a:r>
            <a:r>
              <a:rPr lang="en-US" altLang="ko-KR" sz="18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2903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UI Design</a:t>
            </a:r>
            <a:endParaRPr lang="ko-KR" altLang="en-US" sz="3200" b="1" dirty="0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88"/>
            <a:ext cx="4584414" cy="584401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b="1" dirty="0">
                <a:latin typeface="+mn-ea"/>
              </a:rPr>
              <a:t>- </a:t>
            </a:r>
            <a:r>
              <a:rPr lang="ko-KR" altLang="en-US" b="1" dirty="0">
                <a:latin typeface="+mn-ea"/>
              </a:rPr>
              <a:t>메인 폼 </a:t>
            </a:r>
            <a:r>
              <a:rPr lang="en-US" altLang="ko-KR" b="1" dirty="0">
                <a:latin typeface="+mn-ea"/>
              </a:rPr>
              <a:t>Mockup</a:t>
            </a: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500" b="1" dirty="0">
                <a:latin typeface="+mn-ea"/>
              </a:rPr>
              <a:t>1) </a:t>
            </a:r>
            <a:r>
              <a:rPr lang="ko-KR" altLang="en-US" sz="1500" b="1" dirty="0">
                <a:latin typeface="+mn-ea"/>
              </a:rPr>
              <a:t>외부 테이블 레이아웃 </a:t>
            </a:r>
            <a:r>
              <a:rPr lang="en-US" altLang="ko-KR" sz="1500" b="1" dirty="0">
                <a:latin typeface="+mn-ea"/>
              </a:rPr>
              <a:t>(</a:t>
            </a:r>
            <a:r>
              <a:rPr lang="en-US" altLang="ko-KR" sz="1500" b="1" dirty="0" err="1">
                <a:latin typeface="+mn-ea"/>
              </a:rPr>
              <a:t>outerMain_TableLayoutPanel</a:t>
            </a:r>
            <a:r>
              <a:rPr lang="en-US" altLang="ko-KR" sz="1500" b="1" dirty="0">
                <a:latin typeface="+mn-ea"/>
              </a:rPr>
              <a:t>) </a:t>
            </a:r>
            <a:r>
              <a:rPr lang="en-US" altLang="ko-KR" sz="1500" dirty="0">
                <a:latin typeface="+mn-ea"/>
              </a:rPr>
              <a:t>: </a:t>
            </a:r>
          </a:p>
          <a:p>
            <a:pPr marL="0" indent="0">
              <a:buNone/>
            </a:pPr>
            <a:r>
              <a:rPr lang="ko-KR" altLang="en-US" sz="1500" dirty="0">
                <a:latin typeface="+mn-ea"/>
              </a:rPr>
              <a:t>메인 폼 최상위 레이아웃으로서  </a:t>
            </a:r>
            <a:r>
              <a:rPr lang="en-US" altLang="ko-KR" sz="1500" dirty="0">
                <a:latin typeface="+mn-ea"/>
              </a:rPr>
              <a:t>5</a:t>
            </a:r>
            <a:r>
              <a:rPr lang="ko-KR" altLang="en-US" sz="1500" dirty="0">
                <a:latin typeface="+mn-ea"/>
              </a:rPr>
              <a:t>행 </a:t>
            </a:r>
            <a:r>
              <a:rPr lang="en-US" altLang="ko-KR" sz="1500" dirty="0">
                <a:latin typeface="+mn-ea"/>
              </a:rPr>
              <a:t>1</a:t>
            </a:r>
            <a:r>
              <a:rPr lang="ko-KR" altLang="en-US" sz="1500" dirty="0">
                <a:latin typeface="+mn-ea"/>
              </a:rPr>
              <a:t>열의 테이블 레이아웃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각 행은 순차적으로 타이틀바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로고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프로세스 목록 그룹 박스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실행 결과 그룹박스</a:t>
            </a:r>
            <a:r>
              <a:rPr lang="en-US" altLang="ko-KR" sz="1500" dirty="0">
                <a:latin typeface="+mn-ea"/>
              </a:rPr>
              <a:t>, about </a:t>
            </a:r>
            <a:r>
              <a:rPr lang="ko-KR" altLang="en-US" sz="1500" dirty="0">
                <a:latin typeface="+mn-ea"/>
              </a:rPr>
              <a:t>라벨 포함 </a:t>
            </a: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행에 대한 백분율 비율 </a:t>
            </a:r>
            <a:r>
              <a:rPr lang="en-US" altLang="ko-KR" sz="1500" dirty="0">
                <a:latin typeface="+mn-ea"/>
              </a:rPr>
              <a:t>5:15:45:30:5)</a:t>
            </a:r>
          </a:p>
          <a:p>
            <a:pPr marL="0" indent="0">
              <a:buNone/>
            </a:pPr>
            <a:r>
              <a:rPr lang="en-US" altLang="ko-KR" sz="1500" b="1" dirty="0">
                <a:latin typeface="+mn-ea"/>
              </a:rPr>
              <a:t>2) </a:t>
            </a:r>
            <a:r>
              <a:rPr lang="ko-KR" altLang="en-US" sz="1500" b="1" dirty="0">
                <a:latin typeface="+mn-ea"/>
              </a:rPr>
              <a:t>프로세스 목록 그룹박스 내의 내부 테이블 레이아웃 </a:t>
            </a:r>
            <a:r>
              <a:rPr lang="en-US" altLang="ko-KR" sz="1500" b="1" dirty="0">
                <a:latin typeface="+mn-ea"/>
              </a:rPr>
              <a:t>(</a:t>
            </a:r>
            <a:r>
              <a:rPr lang="en-US" altLang="ko-KR" sz="1500" b="1" dirty="0" err="1">
                <a:latin typeface="+mn-ea"/>
              </a:rPr>
              <a:t>innerProcessGroupBox_TableLayoutPanel</a:t>
            </a:r>
            <a:r>
              <a:rPr lang="en-US" altLang="ko-KR" sz="1500" b="1" dirty="0">
                <a:latin typeface="+mn-ea"/>
              </a:rPr>
              <a:t>) </a:t>
            </a:r>
            <a:r>
              <a:rPr lang="en-US" altLang="ko-KR" sz="1500" dirty="0">
                <a:latin typeface="+mn-ea"/>
              </a:rPr>
              <a:t>: </a:t>
            </a:r>
          </a:p>
          <a:p>
            <a:pPr marL="0" indent="0">
              <a:buNone/>
            </a:pPr>
            <a:r>
              <a:rPr lang="en-US" altLang="ko-KR" sz="1500" dirty="0">
                <a:latin typeface="+mn-ea"/>
              </a:rPr>
              <a:t>1</a:t>
            </a:r>
            <a:r>
              <a:rPr lang="ko-KR" altLang="en-US" sz="1500" dirty="0">
                <a:latin typeface="+mn-ea"/>
              </a:rPr>
              <a:t>행 </a:t>
            </a:r>
            <a:r>
              <a:rPr lang="en-US" altLang="ko-KR" sz="1500" dirty="0">
                <a:latin typeface="+mn-ea"/>
              </a:rPr>
              <a:t>2</a:t>
            </a:r>
            <a:r>
              <a:rPr lang="ko-KR" altLang="en-US" sz="1500" dirty="0">
                <a:latin typeface="+mn-ea"/>
              </a:rPr>
              <a:t>열 </a:t>
            </a: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각 열은 프로세스 목록을 출력하는 리스트 뷰와 버튼들을 출력하는 부분으로 분리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열에 대한 백분율 비율 </a:t>
            </a:r>
            <a:r>
              <a:rPr lang="en-US" altLang="ko-KR" sz="1500" dirty="0">
                <a:latin typeface="+mn-ea"/>
              </a:rPr>
              <a:t>80:20)</a:t>
            </a:r>
          </a:p>
          <a:p>
            <a:pPr marL="0" indent="0">
              <a:buNone/>
            </a:pPr>
            <a:r>
              <a:rPr lang="en-US" altLang="ko-KR" sz="1500" b="1" dirty="0">
                <a:latin typeface="+mn-ea"/>
              </a:rPr>
              <a:t>3) </a:t>
            </a:r>
            <a:r>
              <a:rPr lang="ko-KR" altLang="en-US" sz="1500" b="1" dirty="0">
                <a:latin typeface="+mn-ea"/>
              </a:rPr>
              <a:t>프로세스 목록 그룹박스 내의 프로세스 목록 옆의 버튼들을 위한 내부 테이블 레이아웃</a:t>
            </a:r>
            <a:r>
              <a:rPr lang="en-US" altLang="ko-KR" sz="1500" b="1" dirty="0">
                <a:latin typeface="+mn-ea"/>
              </a:rPr>
              <a:t>(</a:t>
            </a:r>
            <a:r>
              <a:rPr lang="en-US" altLang="ko-KR" sz="1500" b="1" dirty="0" err="1">
                <a:latin typeface="+mn-ea"/>
              </a:rPr>
              <a:t>innerButton_ProcessGroupBox_TableLayoutPanel</a:t>
            </a:r>
            <a:r>
              <a:rPr lang="en-US" altLang="ko-KR" sz="1500" b="1" dirty="0">
                <a:latin typeface="+mn-ea"/>
              </a:rPr>
              <a:t>) </a:t>
            </a:r>
            <a:r>
              <a:rPr lang="en-US" altLang="ko-KR" sz="1500" dirty="0">
                <a:latin typeface="+mn-ea"/>
              </a:rPr>
              <a:t>:</a:t>
            </a:r>
          </a:p>
          <a:p>
            <a:pPr marL="0" indent="0">
              <a:buNone/>
            </a:pPr>
            <a:r>
              <a:rPr lang="en-US" altLang="ko-KR" sz="1500" dirty="0">
                <a:latin typeface="+mn-ea"/>
              </a:rPr>
              <a:t>6</a:t>
            </a:r>
            <a:r>
              <a:rPr lang="ko-KR" altLang="en-US" sz="1500" dirty="0">
                <a:latin typeface="+mn-ea"/>
              </a:rPr>
              <a:t>행 </a:t>
            </a: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버튼 수에 따라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행에 대한 백분율 비율 </a:t>
            </a:r>
            <a:r>
              <a:rPr lang="en-US" altLang="ko-KR" sz="1500" dirty="0">
                <a:latin typeface="+mn-ea"/>
              </a:rPr>
              <a:t>16:16:16:16:16:16), 1</a:t>
            </a:r>
            <a:r>
              <a:rPr lang="ko-KR" altLang="en-US" sz="1500" dirty="0">
                <a:latin typeface="+mn-ea"/>
              </a:rPr>
              <a:t>열</a:t>
            </a:r>
          </a:p>
          <a:p>
            <a:pPr marL="0" indent="0">
              <a:buNone/>
            </a:pPr>
            <a:r>
              <a:rPr lang="en-US" altLang="ko-KR" sz="1500" b="1" dirty="0">
                <a:latin typeface="+mn-ea"/>
              </a:rPr>
              <a:t>4) </a:t>
            </a:r>
            <a:r>
              <a:rPr lang="ko-KR" altLang="en-US" sz="1500" b="1" dirty="0">
                <a:latin typeface="+mn-ea"/>
              </a:rPr>
              <a:t>실행 결과 그룹박스 내의 내부 테이블 레이아웃 </a:t>
            </a:r>
            <a:r>
              <a:rPr lang="en-US" altLang="ko-KR" sz="1500" b="1" dirty="0">
                <a:latin typeface="+mn-ea"/>
              </a:rPr>
              <a:t>(</a:t>
            </a:r>
            <a:r>
              <a:rPr lang="en-US" altLang="ko-KR" sz="1500" b="1" dirty="0" err="1">
                <a:latin typeface="+mn-ea"/>
              </a:rPr>
              <a:t>innerResultGroupBox_TableLayoutPanel</a:t>
            </a:r>
            <a:r>
              <a:rPr lang="en-US" altLang="ko-KR" sz="1500" b="1" dirty="0">
                <a:latin typeface="+mn-ea"/>
              </a:rPr>
              <a:t>) </a:t>
            </a:r>
            <a:r>
              <a:rPr lang="en-US" altLang="ko-KR" sz="1500" dirty="0">
                <a:latin typeface="+mn-ea"/>
              </a:rPr>
              <a:t>:</a:t>
            </a:r>
          </a:p>
          <a:p>
            <a:pPr marL="0" indent="0">
              <a:buNone/>
            </a:pPr>
            <a:r>
              <a:rPr lang="en-US" altLang="ko-KR" sz="1500" dirty="0">
                <a:latin typeface="+mn-ea"/>
              </a:rPr>
              <a:t>1</a:t>
            </a:r>
            <a:r>
              <a:rPr lang="ko-KR" altLang="en-US" sz="1500" dirty="0">
                <a:latin typeface="+mn-ea"/>
              </a:rPr>
              <a:t>행 </a:t>
            </a:r>
            <a:r>
              <a:rPr lang="en-US" altLang="ko-KR" sz="1500" dirty="0">
                <a:latin typeface="+mn-ea"/>
              </a:rPr>
              <a:t>2</a:t>
            </a:r>
            <a:r>
              <a:rPr lang="ko-KR" altLang="en-US" sz="1500" dirty="0">
                <a:latin typeface="+mn-ea"/>
              </a:rPr>
              <a:t>열 </a:t>
            </a: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각 열은 실행 결과를 출력하는 리스트 박스와 버튼들을 출력하는 부분으로 분리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열에 대한 백분율 비율 </a:t>
            </a:r>
            <a:r>
              <a:rPr lang="en-US" altLang="ko-KR" sz="1500" dirty="0">
                <a:latin typeface="+mn-ea"/>
              </a:rPr>
              <a:t>80:20)</a:t>
            </a:r>
          </a:p>
          <a:p>
            <a:pPr marL="0" indent="0">
              <a:buNone/>
            </a:pPr>
            <a:r>
              <a:rPr lang="en-US" altLang="ko-KR" sz="1500" b="1" dirty="0">
                <a:latin typeface="+mn-ea"/>
              </a:rPr>
              <a:t>5) </a:t>
            </a:r>
            <a:r>
              <a:rPr lang="ko-KR" altLang="en-US" sz="1500" b="1" dirty="0">
                <a:latin typeface="+mn-ea"/>
              </a:rPr>
              <a:t>실행 결과 그룹박스 내의 실행 결과 옆의 버튼들을 위한 내부 테이블 레이아웃 </a:t>
            </a:r>
            <a:r>
              <a:rPr lang="en-US" altLang="ko-KR" sz="1500" b="1" dirty="0">
                <a:latin typeface="+mn-ea"/>
              </a:rPr>
              <a:t>(</a:t>
            </a:r>
            <a:r>
              <a:rPr lang="en-US" altLang="ko-KR" sz="1500" b="1" dirty="0" err="1">
                <a:latin typeface="+mn-ea"/>
              </a:rPr>
              <a:t>innerButton_ResultGroupBox_TableLayoutPanel</a:t>
            </a:r>
            <a:r>
              <a:rPr lang="en-US" altLang="ko-KR" sz="1500" b="1" dirty="0">
                <a:latin typeface="+mn-ea"/>
              </a:rPr>
              <a:t>) </a:t>
            </a:r>
            <a:r>
              <a:rPr lang="en-US" altLang="ko-KR" sz="1500" dirty="0">
                <a:latin typeface="+mn-ea"/>
              </a:rPr>
              <a:t>:</a:t>
            </a:r>
          </a:p>
          <a:p>
            <a:pPr marL="0" indent="0">
              <a:buNone/>
            </a:pPr>
            <a:r>
              <a:rPr lang="en-US" altLang="ko-KR" sz="1500" dirty="0">
                <a:latin typeface="+mn-ea"/>
              </a:rPr>
              <a:t>3</a:t>
            </a:r>
            <a:r>
              <a:rPr lang="ko-KR" altLang="en-US" sz="1500" dirty="0">
                <a:latin typeface="+mn-ea"/>
              </a:rPr>
              <a:t>행 </a:t>
            </a: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버튼 수에 따라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행에 대한 백분율 비율 </a:t>
            </a:r>
            <a:r>
              <a:rPr lang="en-US" altLang="ko-KR" sz="1500" dirty="0">
                <a:latin typeface="+mn-ea"/>
              </a:rPr>
              <a:t>33:33:33), 1</a:t>
            </a:r>
            <a:r>
              <a:rPr lang="ko-KR" altLang="en-US" sz="1500" dirty="0">
                <a:latin typeface="+mn-ea"/>
              </a:rPr>
              <a:t>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E3596-D498-4179-BF40-1D4947101A3B}"/>
              </a:ext>
            </a:extLst>
          </p:cNvPr>
          <p:cNvSpPr txBox="1"/>
          <p:nvPr/>
        </p:nvSpPr>
        <p:spPr>
          <a:xfrm>
            <a:off x="7288899" y="6241387"/>
            <a:ext cx="2493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4) </a:t>
            </a:r>
            <a:r>
              <a:rPr lang="ko-KR" altLang="en-US" sz="1600" b="1" u="sng" dirty="0"/>
              <a:t>메인 폼 </a:t>
            </a:r>
            <a:r>
              <a:rPr lang="en-US" altLang="ko-KR" sz="1600" b="1" u="sng" dirty="0"/>
              <a:t>Mockup</a:t>
            </a:r>
            <a:endParaRPr lang="ko-KR" altLang="en-US" sz="1600" b="1" u="sng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EE7FBBB-68EC-4693-A7C4-C6137C8C7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613" y="1092591"/>
            <a:ext cx="7778386" cy="52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73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UI Design</a:t>
            </a:r>
            <a:endParaRPr lang="ko-KR" altLang="en-US" sz="3200" b="1" dirty="0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88"/>
            <a:ext cx="12192000" cy="58440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메인 폼 구현</a:t>
            </a: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endParaRPr lang="ko-KR" altLang="en-US" sz="15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E3596-D498-4179-BF40-1D4947101A3B}"/>
              </a:ext>
            </a:extLst>
          </p:cNvPr>
          <p:cNvSpPr txBox="1"/>
          <p:nvPr/>
        </p:nvSpPr>
        <p:spPr>
          <a:xfrm>
            <a:off x="4170158" y="6471869"/>
            <a:ext cx="3851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5) Mockup</a:t>
            </a:r>
            <a:r>
              <a:rPr lang="ko-KR" altLang="en-US" sz="1600" b="1" u="sng" dirty="0"/>
              <a:t>에 따라 구현 된 메인 폼</a:t>
            </a:r>
          </a:p>
        </p:txBody>
      </p:sp>
      <p:pic>
        <p:nvPicPr>
          <p:cNvPr id="4" name="그림 3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A3CA0998-6127-4C31-BFDC-3D3B89C4B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77" y="1773104"/>
            <a:ext cx="10402351" cy="46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1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UI Design</a:t>
            </a:r>
            <a:endParaRPr lang="ko-KR" altLang="en-US" sz="3200" b="1" dirty="0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82018509-B845-4C2C-AB91-F553464D9669}"/>
              </a:ext>
            </a:extLst>
          </p:cNvPr>
          <p:cNvSpPr txBox="1">
            <a:spLocks/>
          </p:cNvSpPr>
          <p:nvPr/>
        </p:nvSpPr>
        <p:spPr>
          <a:xfrm>
            <a:off x="0" y="1013988"/>
            <a:ext cx="12192000" cy="5844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메인 폼에 사용 된 컴포넌트 목록</a:t>
            </a: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1) </a:t>
            </a:r>
            <a:r>
              <a:rPr lang="en-US" altLang="ko-KR" sz="1800" dirty="0" err="1">
                <a:latin typeface="+mn-ea"/>
              </a:rPr>
              <a:t>LinkLabel</a:t>
            </a:r>
            <a:r>
              <a:rPr lang="en-US" altLang="ko-KR" sz="1800" dirty="0">
                <a:latin typeface="+mn-ea"/>
              </a:rPr>
              <a:t> : 1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2) Button : 11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3) </a:t>
            </a:r>
            <a:r>
              <a:rPr lang="en-US" altLang="ko-KR" sz="1800" dirty="0" err="1">
                <a:latin typeface="+mn-ea"/>
              </a:rPr>
              <a:t>PictureBox</a:t>
            </a:r>
            <a:r>
              <a:rPr lang="en-US" altLang="ko-KR" sz="1800" dirty="0">
                <a:latin typeface="+mn-ea"/>
              </a:rPr>
              <a:t> : 1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4) </a:t>
            </a:r>
            <a:r>
              <a:rPr lang="en-US" altLang="ko-KR" sz="1800" dirty="0" err="1">
                <a:latin typeface="+mn-ea"/>
              </a:rPr>
              <a:t>TableLayoutPanel</a:t>
            </a:r>
            <a:r>
              <a:rPr lang="en-US" altLang="ko-KR" sz="1800" dirty="0">
                <a:latin typeface="+mn-ea"/>
              </a:rPr>
              <a:t> : 5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5) </a:t>
            </a:r>
            <a:r>
              <a:rPr lang="en-US" altLang="ko-KR" sz="1800" dirty="0" err="1">
                <a:latin typeface="+mn-ea"/>
              </a:rPr>
              <a:t>BackgroundWorker</a:t>
            </a:r>
            <a:r>
              <a:rPr lang="en-US" altLang="ko-KR" sz="1800" dirty="0">
                <a:latin typeface="+mn-ea"/>
              </a:rPr>
              <a:t> : 1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6) </a:t>
            </a:r>
            <a:r>
              <a:rPr lang="en-US" altLang="ko-KR" sz="1800" dirty="0" err="1">
                <a:latin typeface="+mn-ea"/>
              </a:rPr>
              <a:t>ListView</a:t>
            </a:r>
            <a:r>
              <a:rPr lang="en-US" altLang="ko-KR" sz="1800" dirty="0">
                <a:latin typeface="+mn-ea"/>
              </a:rPr>
              <a:t> : 1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7) </a:t>
            </a:r>
            <a:r>
              <a:rPr lang="en-US" altLang="ko-KR" sz="1800" dirty="0" err="1">
                <a:latin typeface="+mn-ea"/>
              </a:rPr>
              <a:t>ListView</a:t>
            </a:r>
            <a:r>
              <a:rPr lang="ko-KR" altLang="en-US" sz="1800" dirty="0">
                <a:latin typeface="+mn-ea"/>
              </a:rPr>
              <a:t>를 위한 </a:t>
            </a:r>
            <a:r>
              <a:rPr lang="en-US" altLang="ko-KR" sz="1800" dirty="0" err="1">
                <a:latin typeface="+mn-ea"/>
              </a:rPr>
              <a:t>ColumnHeader</a:t>
            </a:r>
            <a:r>
              <a:rPr lang="en-US" altLang="ko-KR" sz="1800" dirty="0">
                <a:latin typeface="+mn-ea"/>
              </a:rPr>
              <a:t> : 4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8) </a:t>
            </a:r>
            <a:r>
              <a:rPr lang="en-US" altLang="ko-KR" sz="1800" dirty="0" err="1">
                <a:latin typeface="+mn-ea"/>
              </a:rPr>
              <a:t>ListBox</a:t>
            </a:r>
            <a:r>
              <a:rPr lang="en-US" altLang="ko-KR" sz="1800" dirty="0">
                <a:latin typeface="+mn-ea"/>
              </a:rPr>
              <a:t> : 1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+mn-ea"/>
              </a:rPr>
              <a:t>9) </a:t>
            </a:r>
            <a:r>
              <a:rPr lang="en-US" altLang="ko-KR" sz="1800" dirty="0" err="1">
                <a:latin typeface="+mn-ea"/>
              </a:rPr>
              <a:t>GroupBox</a:t>
            </a:r>
            <a:r>
              <a:rPr lang="en-US" altLang="ko-KR" sz="1800" dirty="0">
                <a:latin typeface="+mn-ea"/>
              </a:rPr>
              <a:t> : 2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+mn-ea"/>
              </a:rPr>
              <a:t>10) Panel : 1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총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28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개의 컴포넌트 사용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DB926F-AAFB-48FC-A8F5-E6C9CB2D5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011" y="1013988"/>
            <a:ext cx="5228347" cy="559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EA3DEE-484C-429C-8BA9-C530F6C56721}"/>
              </a:ext>
            </a:extLst>
          </p:cNvPr>
          <p:cNvSpPr txBox="1"/>
          <p:nvPr/>
        </p:nvSpPr>
        <p:spPr>
          <a:xfrm>
            <a:off x="7018831" y="6551914"/>
            <a:ext cx="3417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6) </a:t>
            </a:r>
            <a:r>
              <a:rPr lang="ko-KR" altLang="en-US" sz="1600" b="1" u="sng" dirty="0"/>
              <a:t>메인 폼의 컴포넌트 목록</a:t>
            </a:r>
          </a:p>
        </p:txBody>
      </p:sp>
    </p:spTree>
    <p:extLst>
      <p:ext uri="{BB962C8B-B14F-4D97-AF65-F5344CB8AC3E}">
        <p14:creationId xmlns:p14="http://schemas.microsoft.com/office/powerpoint/2010/main" val="4062048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UI Design</a:t>
            </a:r>
            <a:endParaRPr lang="ko-KR" altLang="en-US" sz="3200" b="1" dirty="0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013988"/>
            <a:ext cx="5813571" cy="58440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프로세스 추가 다이얼로그 폼 </a:t>
            </a:r>
            <a:r>
              <a:rPr lang="en-US" altLang="ko-KR" sz="2400" b="1" dirty="0">
                <a:latin typeface="+mn-ea"/>
              </a:rPr>
              <a:t>Mockup</a:t>
            </a: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1) </a:t>
            </a:r>
            <a:r>
              <a:rPr lang="ko-KR" altLang="en-US" sz="1400" b="1" dirty="0">
                <a:latin typeface="+mn-ea"/>
              </a:rPr>
              <a:t>외부 테이블 레이아웃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outerAddProcess_TableLayoutPanel</a:t>
            </a:r>
            <a:r>
              <a:rPr lang="en-US" altLang="ko-KR" sz="1400" b="1" dirty="0">
                <a:latin typeface="+mn-ea"/>
              </a:rPr>
              <a:t>) : </a:t>
            </a:r>
          </a:p>
          <a:p>
            <a:pPr marL="0" indent="0">
              <a:buNone/>
            </a:pPr>
            <a:r>
              <a:rPr lang="ko-KR" altLang="en-US" sz="1400" dirty="0">
                <a:latin typeface="+mn-ea"/>
              </a:rPr>
              <a:t>프로세스 추가 다이얼로그 폼 최상위 레이아웃으로서 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행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열의 테이블 레이아웃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각 행은 순차적으로 상단과 중간의 프로세스 정보 입력을 위한 요소들이 포함 된 그룹박스들을 포함하는 내부 테이블 레이아웃과 하단의 버튼들을 위한 테이블 레이아웃으로 구성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행에 대한 백분율 비율 </a:t>
            </a:r>
            <a:r>
              <a:rPr lang="en-US" altLang="ko-KR" sz="1400" dirty="0">
                <a:latin typeface="+mn-ea"/>
              </a:rPr>
              <a:t>90:10)</a:t>
            </a: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2) </a:t>
            </a:r>
            <a:r>
              <a:rPr lang="ko-KR" altLang="en-US" sz="1400" b="1" dirty="0">
                <a:latin typeface="+mn-ea"/>
              </a:rPr>
              <a:t>외부 테이블 레이아웃 내의 프로세스 정보 입력을 위한 요소들이 포함 된 그룹박스를 포함하는 내부 테이블 레이아웃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innerAddProcess_TableLayoutPanel</a:t>
            </a:r>
            <a:r>
              <a:rPr lang="en-US" altLang="ko-KR" sz="1400" b="1" dirty="0">
                <a:latin typeface="+mn-ea"/>
              </a:rPr>
              <a:t>) : </a:t>
            </a: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행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열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각 행 및 열은 좌우상단 공백을 위한 행 및 열을 포함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열에 대한 백분율 비율 </a:t>
            </a:r>
            <a:r>
              <a:rPr lang="en-US" altLang="ko-KR" sz="1400" dirty="0">
                <a:latin typeface="+mn-ea"/>
              </a:rPr>
              <a:t>5:90:5, </a:t>
            </a:r>
            <a:r>
              <a:rPr lang="ko-KR" altLang="en-US" sz="1400" dirty="0">
                <a:latin typeface="+mn-ea"/>
              </a:rPr>
              <a:t>행에 대한 백분율 비율 </a:t>
            </a:r>
            <a:r>
              <a:rPr lang="en-US" altLang="ko-KR" sz="1400" dirty="0">
                <a:latin typeface="+mn-ea"/>
              </a:rPr>
              <a:t>5:90:5, </a:t>
            </a:r>
            <a:r>
              <a:rPr lang="ko-KR" altLang="en-US" sz="1400" dirty="0">
                <a:latin typeface="+mn-ea"/>
              </a:rPr>
              <a:t>프로세스 정보 입력 그룹박스 포함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3) </a:t>
            </a:r>
            <a:r>
              <a:rPr lang="ko-KR" altLang="en-US" sz="1400" b="1" dirty="0">
                <a:latin typeface="+mn-ea"/>
              </a:rPr>
              <a:t>외부 테이블 레이아웃 내의 하단의 버튼들을 위한 테이블 레이아웃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innerButton_AddProcess_TableLayoutPanel</a:t>
            </a:r>
            <a:r>
              <a:rPr lang="en-US" altLang="ko-KR" sz="1400" b="1" dirty="0">
                <a:latin typeface="+mn-ea"/>
              </a:rPr>
              <a:t>) :</a:t>
            </a:r>
          </a:p>
          <a:p>
            <a:pPr marL="0" indent="0">
              <a:buNone/>
            </a:pPr>
            <a:r>
              <a:rPr lang="ko-KR" altLang="en-US" sz="1400" dirty="0">
                <a:latin typeface="+mn-ea"/>
              </a:rPr>
              <a:t>확인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취소 버튼을 포함하는 레이아웃으로서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행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열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각 행은 </a:t>
            </a:r>
            <a:r>
              <a:rPr lang="ko-KR" altLang="en-US" sz="1400" dirty="0" err="1">
                <a:latin typeface="+mn-ea"/>
              </a:rPr>
              <a:t>공백란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확인 버튼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취소 버튼 순으로 배열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백분율 비율 </a:t>
            </a:r>
            <a:r>
              <a:rPr lang="en-US" altLang="ko-KR" sz="1400" dirty="0">
                <a:latin typeface="+mn-ea"/>
              </a:rPr>
              <a:t>60:20:20) </a:t>
            </a:r>
            <a:endParaRPr lang="ko-KR" altLang="en-US" sz="1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E3596-D498-4179-BF40-1D4947101A3B}"/>
              </a:ext>
            </a:extLst>
          </p:cNvPr>
          <p:cNvSpPr txBox="1"/>
          <p:nvPr/>
        </p:nvSpPr>
        <p:spPr>
          <a:xfrm>
            <a:off x="6683227" y="5921730"/>
            <a:ext cx="4389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7) </a:t>
            </a:r>
            <a:r>
              <a:rPr lang="ko-KR" altLang="en-US" sz="1600" b="1" u="sng" dirty="0"/>
              <a:t>프로세스 추가 다이얼로그 폼 </a:t>
            </a:r>
            <a:r>
              <a:rPr lang="en-US" altLang="ko-KR" sz="1600" b="1" u="sng" dirty="0"/>
              <a:t>Mockup</a:t>
            </a:r>
            <a:endParaRPr lang="ko-KR" altLang="en-US" sz="1600" b="1" u="sng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CC4285-D2BD-467A-BF6D-40BD22853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39" y="1879134"/>
            <a:ext cx="6386760" cy="378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49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UI Design</a:t>
            </a:r>
            <a:endParaRPr lang="ko-KR" altLang="en-US" sz="3200" b="1" dirty="0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88"/>
            <a:ext cx="12192000" cy="58440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프로세스 추가 다이얼로그 폼 구현</a:t>
            </a: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endParaRPr lang="ko-KR" altLang="en-US" sz="15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E3596-D498-4179-BF40-1D4947101A3B}"/>
              </a:ext>
            </a:extLst>
          </p:cNvPr>
          <p:cNvSpPr txBox="1"/>
          <p:nvPr/>
        </p:nvSpPr>
        <p:spPr>
          <a:xfrm>
            <a:off x="3111181" y="6419143"/>
            <a:ext cx="5806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8) Mockup</a:t>
            </a:r>
            <a:r>
              <a:rPr lang="ko-KR" altLang="en-US" sz="1600" b="1" u="sng" dirty="0"/>
              <a:t>에 따라 구현 된 프로세스 추가 다이얼로그 폼</a:t>
            </a:r>
          </a:p>
        </p:txBody>
      </p:sp>
      <p:pic>
        <p:nvPicPr>
          <p:cNvPr id="5" name="그림 4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8814BE1C-0300-4E6B-B9D9-F37E029A1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36" y="1819783"/>
            <a:ext cx="9959528" cy="45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50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UI Design</a:t>
            </a:r>
            <a:endParaRPr lang="ko-KR" altLang="en-US" sz="3200" b="1" dirty="0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82018509-B845-4C2C-AB91-F553464D9669}"/>
              </a:ext>
            </a:extLst>
          </p:cNvPr>
          <p:cNvSpPr txBox="1">
            <a:spLocks/>
          </p:cNvSpPr>
          <p:nvPr/>
        </p:nvSpPr>
        <p:spPr>
          <a:xfrm>
            <a:off x="0" y="1013988"/>
            <a:ext cx="12192000" cy="5844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프로세스 추가 다이얼로그 폼에 사용 된 컴포넌트 목록</a:t>
            </a: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1) Label : 4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+mn-ea"/>
              </a:rPr>
              <a:t>2) </a:t>
            </a:r>
            <a:r>
              <a:rPr lang="en-US" altLang="ko-KR" sz="1800" dirty="0" err="1">
                <a:latin typeface="+mn-ea"/>
              </a:rPr>
              <a:t>TextBox</a:t>
            </a:r>
            <a:r>
              <a:rPr lang="en-US" altLang="ko-KR" sz="1800" dirty="0">
                <a:latin typeface="+mn-ea"/>
              </a:rPr>
              <a:t> : 1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+mn-ea"/>
              </a:rPr>
              <a:t>3) </a:t>
            </a:r>
            <a:r>
              <a:rPr lang="en-US" altLang="ko-KR" sz="1800" dirty="0" err="1">
                <a:latin typeface="+mn-ea"/>
              </a:rPr>
              <a:t>NumericUpDown</a:t>
            </a:r>
            <a:r>
              <a:rPr lang="en-US" altLang="ko-KR" sz="1800" dirty="0">
                <a:latin typeface="+mn-ea"/>
              </a:rPr>
              <a:t> : 3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+mn-ea"/>
              </a:rPr>
              <a:t>4) Button : 2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+mn-ea"/>
              </a:rPr>
              <a:t>5) </a:t>
            </a:r>
            <a:r>
              <a:rPr lang="en-US" altLang="ko-KR" sz="1800" dirty="0" err="1">
                <a:latin typeface="+mn-ea"/>
              </a:rPr>
              <a:t>TableLayoutPanel</a:t>
            </a:r>
            <a:r>
              <a:rPr lang="en-US" altLang="ko-KR" sz="1800" dirty="0">
                <a:latin typeface="+mn-ea"/>
              </a:rPr>
              <a:t> : 3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+mn-ea"/>
              </a:rPr>
              <a:t>6) </a:t>
            </a:r>
            <a:r>
              <a:rPr lang="en-US" altLang="ko-KR" sz="1800" dirty="0" err="1">
                <a:latin typeface="+mn-ea"/>
              </a:rPr>
              <a:t>GroupBox</a:t>
            </a:r>
            <a:r>
              <a:rPr lang="en-US" altLang="ko-KR" sz="1800" dirty="0">
                <a:latin typeface="+mn-ea"/>
              </a:rPr>
              <a:t> : 1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총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14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개의 컴포넌트 사용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A3DEE-484C-429C-8BA9-C530F6C56721}"/>
              </a:ext>
            </a:extLst>
          </p:cNvPr>
          <p:cNvSpPr txBox="1"/>
          <p:nvPr/>
        </p:nvSpPr>
        <p:spPr>
          <a:xfrm>
            <a:off x="6279797" y="6154677"/>
            <a:ext cx="5033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9) </a:t>
            </a:r>
            <a:r>
              <a:rPr lang="ko-KR" altLang="en-US" sz="1600" b="1" u="sng" dirty="0"/>
              <a:t>프로세스 추가 다이얼로그 폼의 컴포넌트 목록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223D76-D836-4623-A495-49542E772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772" y="1743518"/>
            <a:ext cx="6273446" cy="438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53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UI Design</a:t>
            </a:r>
            <a:endParaRPr lang="ko-KR" altLang="en-US" sz="3200" b="1" dirty="0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013987"/>
            <a:ext cx="4389907" cy="57810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옵션 다이얼로그 폼 </a:t>
            </a:r>
            <a:r>
              <a:rPr lang="en-US" altLang="ko-KR" sz="2400" b="1" dirty="0">
                <a:latin typeface="+mn-ea"/>
              </a:rPr>
              <a:t>Mockup</a:t>
            </a: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1) </a:t>
            </a:r>
            <a:r>
              <a:rPr lang="ko-KR" altLang="en-US" sz="1400" b="1" dirty="0">
                <a:latin typeface="+mn-ea"/>
              </a:rPr>
              <a:t>외부 테이블 레이아웃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outerOption_TableLayoutPanel</a:t>
            </a:r>
            <a:r>
              <a:rPr lang="en-US" altLang="ko-KR" sz="1400" b="1" dirty="0">
                <a:latin typeface="+mn-ea"/>
              </a:rPr>
              <a:t>) : </a:t>
            </a:r>
          </a:p>
          <a:p>
            <a:pPr marL="0" indent="0">
              <a:buNone/>
            </a:pPr>
            <a:r>
              <a:rPr lang="ko-KR" altLang="en-US" sz="1400" dirty="0">
                <a:latin typeface="+mn-ea"/>
              </a:rPr>
              <a:t>옵션 다이얼로그 폼 최상위 레이아웃으로서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행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열의 테이블 레이아웃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각 행은 순차적으로 상단과 중간의 옵션 값 입력을 위한 요소들이 포함 된 그룹박스들을 포함하는 내부 테이블 레이아웃과 하단의 버튼들을 위한 테이블 레이아웃으로 구성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행에 대한 백분율 비율 </a:t>
            </a:r>
            <a:r>
              <a:rPr lang="en-US" altLang="ko-KR" sz="1400" dirty="0">
                <a:latin typeface="+mn-ea"/>
              </a:rPr>
              <a:t>90:10)</a:t>
            </a:r>
            <a:endParaRPr lang="en-US" altLang="ko-KR" sz="1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2) </a:t>
            </a:r>
            <a:r>
              <a:rPr lang="ko-KR" altLang="en-US" sz="1400" b="1" dirty="0">
                <a:latin typeface="+mn-ea"/>
              </a:rPr>
              <a:t>외부 테이블 레이아웃 내의 옵션 값 입력을 위한 요소들이 포함 된 그룹박스들을 포함하는 내부 테이블 레이아웃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innerOption_TableLayoutPanel</a:t>
            </a:r>
            <a:r>
              <a:rPr lang="en-US" altLang="ko-KR" sz="1400" b="1" dirty="0">
                <a:latin typeface="+mn-ea"/>
              </a:rPr>
              <a:t>) :</a:t>
            </a: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행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열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각 행 및 열은 좌우상단 공백을 위한 행 및 열을 포함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열에 대한 백분율 비율은 </a:t>
            </a:r>
            <a:r>
              <a:rPr lang="en-US" altLang="ko-KR" sz="1400" dirty="0">
                <a:latin typeface="+mn-ea"/>
              </a:rPr>
              <a:t>5:90:5, </a:t>
            </a:r>
            <a:r>
              <a:rPr lang="ko-KR" altLang="en-US" sz="1400" dirty="0">
                <a:latin typeface="+mn-ea"/>
              </a:rPr>
              <a:t>행에 대한 백분율 비율은 </a:t>
            </a:r>
            <a:r>
              <a:rPr lang="en-US" altLang="ko-KR" sz="1400" dirty="0">
                <a:latin typeface="+mn-ea"/>
              </a:rPr>
              <a:t>5:25:35:30:5, </a:t>
            </a:r>
            <a:r>
              <a:rPr lang="ko-KR" altLang="en-US" sz="1400" dirty="0">
                <a:latin typeface="+mn-ea"/>
              </a:rPr>
              <a:t>각 행은 스케줄링 알고리즘 그룹박스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프로세스 관련 그룹박스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TimeQuantum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그룹박스를 포함</a:t>
            </a:r>
            <a:r>
              <a:rPr lang="en-US" altLang="ko-KR" sz="1400" dirty="0">
                <a:latin typeface="+mn-ea"/>
              </a:rPr>
              <a:t>)</a:t>
            </a:r>
            <a:endParaRPr lang="en-US" altLang="ko-KR" sz="1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3) </a:t>
            </a:r>
            <a:r>
              <a:rPr lang="ko-KR" altLang="en-US" sz="1400" b="1" dirty="0">
                <a:latin typeface="+mn-ea"/>
              </a:rPr>
              <a:t>외부 테이블 레이아웃 내의 하단의 버튼들을 위한 테이블 레이아웃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innerButton_Option_TableLayoutPanel</a:t>
            </a:r>
            <a:r>
              <a:rPr lang="en-US" altLang="ko-KR" sz="1400" b="1" dirty="0">
                <a:latin typeface="+mn-ea"/>
              </a:rPr>
              <a:t>) : </a:t>
            </a:r>
          </a:p>
          <a:p>
            <a:pPr marL="0" indent="0">
              <a:buNone/>
            </a:pPr>
            <a:r>
              <a:rPr lang="ko-KR" altLang="en-US" sz="1400" dirty="0">
                <a:latin typeface="+mn-ea"/>
              </a:rPr>
              <a:t>초기화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확인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취소 버튼을 포함하는 레이아웃으로서 </a:t>
            </a:r>
            <a:r>
              <a:rPr lang="en-US" altLang="ko-KR" sz="1400" dirty="0">
                <a:latin typeface="+mn-ea"/>
              </a:rPr>
              <a:t>4</a:t>
            </a:r>
            <a:r>
              <a:rPr lang="ko-KR" altLang="en-US" sz="1400" dirty="0">
                <a:latin typeface="+mn-ea"/>
              </a:rPr>
              <a:t>행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열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각 행은 버전 라벨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초기화 버튼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확인 버튼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취소 버튼 순으로 배열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백분율 비율 </a:t>
            </a:r>
            <a:r>
              <a:rPr lang="en-US" altLang="ko-KR" sz="1400" dirty="0">
                <a:latin typeface="+mn-ea"/>
              </a:rPr>
              <a:t>40:20:20:20)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E3596-D498-4179-BF40-1D4947101A3B}"/>
              </a:ext>
            </a:extLst>
          </p:cNvPr>
          <p:cNvSpPr txBox="1"/>
          <p:nvPr/>
        </p:nvSpPr>
        <p:spPr>
          <a:xfrm>
            <a:off x="6777168" y="5844007"/>
            <a:ext cx="3566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10) </a:t>
            </a:r>
            <a:r>
              <a:rPr lang="ko-KR" altLang="en-US" sz="1600" b="1" u="sng" dirty="0"/>
              <a:t>옵션 다이얼로그 폼 </a:t>
            </a:r>
            <a:r>
              <a:rPr lang="en-US" altLang="ko-KR" sz="1600" b="1" u="sng" dirty="0"/>
              <a:t>Mockup</a:t>
            </a:r>
            <a:endParaRPr lang="ko-KR" altLang="en-US" sz="1600" b="1" u="sng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6A602D-C60A-40BE-B6C8-317C7A4EE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57" y="2112831"/>
            <a:ext cx="7673790" cy="330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05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UI Design</a:t>
            </a:r>
            <a:endParaRPr lang="ko-KR" altLang="en-US" sz="3200" b="1" dirty="0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88"/>
            <a:ext cx="12192000" cy="58440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옵션 다이얼로그 폼 구현</a:t>
            </a: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endParaRPr lang="ko-KR" altLang="en-US" sz="15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E3596-D498-4179-BF40-1D4947101A3B}"/>
              </a:ext>
            </a:extLst>
          </p:cNvPr>
          <p:cNvSpPr txBox="1"/>
          <p:nvPr/>
        </p:nvSpPr>
        <p:spPr>
          <a:xfrm>
            <a:off x="3522503" y="6522821"/>
            <a:ext cx="4992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11) Mockup</a:t>
            </a:r>
            <a:r>
              <a:rPr lang="ko-KR" altLang="en-US" sz="1600" b="1" u="sng" dirty="0"/>
              <a:t>에 따라 구현 된 옵션 다이얼로그 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3E471B-4760-4262-9C3F-70DC824EF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38" y="1781357"/>
            <a:ext cx="10077976" cy="464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09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UI Design</a:t>
            </a:r>
            <a:endParaRPr lang="ko-KR" altLang="en-US" sz="3200" b="1" dirty="0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82018509-B845-4C2C-AB91-F553464D9669}"/>
              </a:ext>
            </a:extLst>
          </p:cNvPr>
          <p:cNvSpPr txBox="1">
            <a:spLocks/>
          </p:cNvSpPr>
          <p:nvPr/>
        </p:nvSpPr>
        <p:spPr>
          <a:xfrm>
            <a:off x="-1" y="1013988"/>
            <a:ext cx="15891987" cy="6147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j-lt"/>
              </a:rPr>
              <a:t>옵션 다이얼로그 폼에 사용 된 컴포넌트 목록</a:t>
            </a:r>
            <a:endParaRPr lang="en-US" altLang="ko-KR" sz="2400" b="1" dirty="0">
              <a:latin typeface="+mj-lt"/>
            </a:endParaRPr>
          </a:p>
          <a:p>
            <a:pPr marL="0" indent="0">
              <a:buNone/>
            </a:pP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1) Label : 2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2) Button : 3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3) </a:t>
            </a:r>
            <a:r>
              <a:rPr lang="en-US" altLang="ko-KR" sz="1800" dirty="0" err="1">
                <a:latin typeface="+mn-ea"/>
              </a:rPr>
              <a:t>CheckBox</a:t>
            </a:r>
            <a:r>
              <a:rPr lang="en-US" altLang="ko-KR" sz="1800" dirty="0">
                <a:latin typeface="+mn-ea"/>
              </a:rPr>
              <a:t> : 2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4) </a:t>
            </a:r>
            <a:r>
              <a:rPr lang="en-US" altLang="ko-KR" sz="1800" dirty="0" err="1">
                <a:latin typeface="+mn-ea"/>
              </a:rPr>
              <a:t>ComboBox</a:t>
            </a:r>
            <a:r>
              <a:rPr lang="en-US" altLang="ko-KR" sz="1800" dirty="0">
                <a:latin typeface="+mn-ea"/>
              </a:rPr>
              <a:t> : 1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5) </a:t>
            </a:r>
            <a:r>
              <a:rPr lang="en-US" altLang="ko-KR" sz="1800" dirty="0" err="1">
                <a:latin typeface="+mn-ea"/>
              </a:rPr>
              <a:t>NumericUpDown</a:t>
            </a:r>
            <a:r>
              <a:rPr lang="en-US" altLang="ko-KR" sz="1800" dirty="0">
                <a:latin typeface="+mn-ea"/>
              </a:rPr>
              <a:t> : 1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6) </a:t>
            </a:r>
            <a:r>
              <a:rPr lang="en-US" altLang="ko-KR" sz="1800" dirty="0" err="1">
                <a:latin typeface="+mn-ea"/>
              </a:rPr>
              <a:t>TableLayoutPanel</a:t>
            </a:r>
            <a:r>
              <a:rPr lang="en-US" altLang="ko-KR" sz="1800" dirty="0">
                <a:latin typeface="+mn-ea"/>
              </a:rPr>
              <a:t> : 3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7) </a:t>
            </a:r>
            <a:r>
              <a:rPr lang="en-US" altLang="ko-KR" sz="1800" dirty="0" err="1">
                <a:latin typeface="+mn-ea"/>
              </a:rPr>
              <a:t>GroupBox</a:t>
            </a:r>
            <a:r>
              <a:rPr lang="en-US" altLang="ko-KR" sz="1800" dirty="0">
                <a:latin typeface="+mn-ea"/>
              </a:rPr>
              <a:t> : 3</a:t>
            </a:r>
            <a:r>
              <a:rPr lang="ko-KR" altLang="en-US" sz="1800" dirty="0">
                <a:latin typeface="+mn-ea"/>
              </a:rPr>
              <a:t>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4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총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15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개의 컴포넌트 사용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A3DEE-484C-429C-8BA9-C530F6C56721}"/>
              </a:ext>
            </a:extLst>
          </p:cNvPr>
          <p:cNvSpPr txBox="1"/>
          <p:nvPr/>
        </p:nvSpPr>
        <p:spPr>
          <a:xfrm>
            <a:off x="6470952" y="6450930"/>
            <a:ext cx="4287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12) </a:t>
            </a:r>
            <a:r>
              <a:rPr lang="ko-KR" altLang="en-US" sz="1600" b="1" u="sng" dirty="0"/>
              <a:t>옵션 다이얼로그 폼의 컴포넌트 목록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43CB43-814D-4BE1-8DEB-6CB735D1E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357" y="1724848"/>
            <a:ext cx="6964752" cy="472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04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0968F-ED07-4D4C-A979-FD73A90F1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+mj-ea"/>
                <a:ea typeface="+mj-ea"/>
              </a:rPr>
              <a:t>목차</a:t>
            </a:r>
          </a:p>
        </p:txBody>
      </p:sp>
      <p:sp>
        <p:nvSpPr>
          <p:cNvPr id="100" name="내용 개체 틀 2">
            <a:extLst>
              <a:ext uri="{FF2B5EF4-FFF2-40B4-BE49-F238E27FC236}">
                <a16:creationId xmlns:a16="http://schemas.microsoft.com/office/drawing/2014/main" id="{7605E49A-0002-48F3-9DE1-4F5EB1286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441384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1) </a:t>
            </a:r>
            <a:r>
              <a:rPr lang="ko-KR" altLang="en-US" sz="2400" dirty="0"/>
              <a:t>프로그램의 목표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2) </a:t>
            </a:r>
            <a:r>
              <a:rPr lang="ko-KR" altLang="en-US" sz="2400" dirty="0"/>
              <a:t>개요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3) </a:t>
            </a:r>
            <a:r>
              <a:rPr lang="ko-KR" altLang="en-US" sz="2400" dirty="0"/>
              <a:t>설계 및 구현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3-1) UI Design</a:t>
            </a:r>
          </a:p>
          <a:p>
            <a:pPr marL="0" indent="0">
              <a:buNone/>
            </a:pPr>
            <a:r>
              <a:rPr lang="en-US" altLang="ko-KR" sz="2400" dirty="0"/>
              <a:t>  3-2) Class</a:t>
            </a:r>
            <a:r>
              <a:rPr lang="ko-KR" altLang="en-US" sz="2400" dirty="0"/>
              <a:t> 설계 및 구현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3-3) </a:t>
            </a:r>
            <a:r>
              <a:rPr lang="ko-KR" altLang="en-US" sz="2400" dirty="0"/>
              <a:t>기능별</a:t>
            </a:r>
            <a:r>
              <a:rPr lang="en-US" altLang="ko-KR" sz="2400" dirty="0"/>
              <a:t> </a:t>
            </a:r>
            <a:r>
              <a:rPr lang="ko-KR" altLang="en-US" sz="2400" dirty="0"/>
              <a:t>설계 및 구현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4) </a:t>
            </a:r>
            <a:r>
              <a:rPr lang="ko-KR" altLang="en-US" sz="2400" dirty="0"/>
              <a:t>테스트 수행 및 결과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5) References</a:t>
            </a:r>
            <a:endParaRPr lang="ko-KR" altLang="en-US" sz="24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7DCCBA-3E51-441C-B58E-81E08DF8C320}"/>
              </a:ext>
            </a:extLst>
          </p:cNvPr>
          <p:cNvCxnSpPr>
            <a:cxnSpLocks/>
          </p:cNvCxnSpPr>
          <p:nvPr/>
        </p:nvCxnSpPr>
        <p:spPr>
          <a:xfrm>
            <a:off x="4717142" y="1308683"/>
            <a:ext cx="0" cy="4253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055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Class </a:t>
            </a:r>
            <a:r>
              <a:rPr lang="ko-KR" altLang="en-US" sz="3200" b="1" dirty="0">
                <a:latin typeface="+mj-ea"/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Process Class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프로세스를 </a:t>
            </a:r>
            <a:r>
              <a:rPr lang="ko-KR" altLang="en-US" sz="1800" dirty="0" err="1">
                <a:latin typeface="+mn-ea"/>
              </a:rPr>
              <a:t>추상화하는</a:t>
            </a:r>
            <a:r>
              <a:rPr lang="ko-KR" altLang="en-US" sz="1800" dirty="0">
                <a:latin typeface="+mn-ea"/>
              </a:rPr>
              <a:t> 프로세스 클래스로서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도착시간</a:t>
            </a:r>
            <a:r>
              <a:rPr lang="en-US" altLang="ko-KR" sz="1800" dirty="0">
                <a:latin typeface="+mn-ea"/>
              </a:rPr>
              <a:t>(Arrival Time), </a:t>
            </a:r>
            <a:r>
              <a:rPr lang="ko-KR" altLang="en-US" sz="1800" dirty="0">
                <a:latin typeface="+mn-ea"/>
              </a:rPr>
              <a:t>우선순위</a:t>
            </a:r>
            <a:r>
              <a:rPr lang="en-US" altLang="ko-KR" sz="1800" dirty="0">
                <a:latin typeface="+mn-ea"/>
              </a:rPr>
              <a:t>(Priority), </a:t>
            </a:r>
            <a:r>
              <a:rPr lang="ko-KR" altLang="en-US" sz="1800" dirty="0">
                <a:latin typeface="+mn-ea"/>
              </a:rPr>
              <a:t>실행시간</a:t>
            </a:r>
            <a:r>
              <a:rPr lang="en-US" altLang="ko-KR" sz="1800" dirty="0">
                <a:latin typeface="+mn-ea"/>
              </a:rPr>
              <a:t>(Burst Time)</a:t>
            </a:r>
            <a:r>
              <a:rPr lang="ko-KR" altLang="en-US" sz="1800" dirty="0">
                <a:latin typeface="+mn-ea"/>
              </a:rPr>
              <a:t>은 </a:t>
            </a:r>
            <a:r>
              <a:rPr lang="en-US" altLang="ko-KR" sz="1800" dirty="0">
                <a:latin typeface="+mn-ea"/>
              </a:rPr>
              <a:t>CPU</a:t>
            </a:r>
            <a:r>
              <a:rPr lang="ko-KR" altLang="en-US" sz="1800" dirty="0">
                <a:latin typeface="+mn-ea"/>
              </a:rPr>
              <a:t>의 자원을 우선적으로 할당 받기 위해 준비 큐 내부의 각 프로세스들을 정렬하는데 사용될 수 있다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프로세스는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CPU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의 자원을 규정 </a:t>
            </a:r>
            <a:r>
              <a:rPr lang="ko-KR" altLang="en-US" sz="1800" b="1" dirty="0" err="1">
                <a:solidFill>
                  <a:srgbClr val="FF0000"/>
                </a:solidFill>
                <a:latin typeface="+mn-ea"/>
              </a:rPr>
              <a:t>시간량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(Time Quantum)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만큼 할당 받아 자신의 작업을 수행</a:t>
            </a:r>
            <a:r>
              <a:rPr lang="ko-KR" altLang="en-US" sz="1800" dirty="0">
                <a:latin typeface="+mn-ea"/>
              </a:rPr>
              <a:t>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따라 구현 된 프로세스 클래스는 다음 페이지의 </a:t>
            </a:r>
            <a:r>
              <a:rPr lang="en-US" altLang="ko-KR" sz="1800" b="1" u="sng" dirty="0"/>
              <a:t>Fig 13) Process Class</a:t>
            </a:r>
            <a:r>
              <a:rPr lang="en-US" altLang="ko-KR" sz="1800" dirty="0"/>
              <a:t> </a:t>
            </a:r>
            <a:r>
              <a:rPr lang="ko-KR" altLang="en-US" sz="1800" dirty="0"/>
              <a:t>및 </a:t>
            </a:r>
            <a:r>
              <a:rPr lang="en-US" altLang="ko-KR" sz="1800" b="1" u="sng" dirty="0"/>
              <a:t>Fig 14) Process Class </a:t>
            </a:r>
            <a:r>
              <a:rPr lang="ko-KR" altLang="en-US" sz="1800" b="1" u="sng" dirty="0"/>
              <a:t>세부 내용</a:t>
            </a:r>
            <a:r>
              <a:rPr lang="ko-KR" altLang="en-US" sz="1800" dirty="0"/>
              <a:t>과 같다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60657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Class </a:t>
            </a:r>
            <a:r>
              <a:rPr lang="ko-KR" altLang="en-US" sz="3200" b="1" dirty="0">
                <a:latin typeface="+mj-ea"/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7315200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Process Class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E3596-D498-4179-BF40-1D4947101A3B}"/>
              </a:ext>
            </a:extLst>
          </p:cNvPr>
          <p:cNvSpPr txBox="1"/>
          <p:nvPr/>
        </p:nvSpPr>
        <p:spPr>
          <a:xfrm>
            <a:off x="521837" y="6339814"/>
            <a:ext cx="2377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13) Process Class</a:t>
            </a:r>
            <a:endParaRPr lang="ko-KR" altLang="en-US" sz="1600" b="1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F4C8E-549D-4863-BF3D-D37C763C15B4}"/>
              </a:ext>
            </a:extLst>
          </p:cNvPr>
          <p:cNvSpPr txBox="1"/>
          <p:nvPr/>
        </p:nvSpPr>
        <p:spPr>
          <a:xfrm>
            <a:off x="5964461" y="6278828"/>
            <a:ext cx="3306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14) Process Class </a:t>
            </a:r>
            <a:r>
              <a:rPr lang="ko-KR" altLang="en-US" sz="1600" b="1" u="sng" dirty="0"/>
              <a:t>세부 내용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8BC05F-03A2-49D5-9356-52E85D86D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39" y="1810717"/>
            <a:ext cx="2377776" cy="45290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ADEA65-F5A5-45B2-AF0E-693D8DFF5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447" y="1453005"/>
            <a:ext cx="8898164" cy="481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16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Class </a:t>
            </a:r>
            <a:r>
              <a:rPr lang="ko-KR" altLang="en-US" sz="3200" b="1" dirty="0">
                <a:latin typeface="+mj-ea"/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Process Queue Class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준비 큐 및 도착 큐를 위해 프로세스들을 큐 형태로 관리하는 클래스로서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dirty="0" err="1">
                <a:latin typeface="+mn-ea"/>
              </a:rPr>
              <a:t>.Net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내장 자료구조인 </a:t>
            </a:r>
            <a:r>
              <a:rPr lang="en-US" altLang="ko-KR" sz="1800" dirty="0">
                <a:latin typeface="+mn-ea"/>
              </a:rPr>
              <a:t>List</a:t>
            </a:r>
            <a:r>
              <a:rPr lang="ko-KR" altLang="en-US" sz="1800" dirty="0">
                <a:latin typeface="+mn-ea"/>
              </a:rPr>
              <a:t>를 이용하여 큐의 기능을 확장한 프로세스 큐이다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내부 요소에 대한 재정렬 기능 및 앞으로의 확장성을 고려해 내부 요소들을 </a:t>
            </a:r>
            <a:r>
              <a:rPr lang="en-US" altLang="ko-KR" sz="1800" dirty="0">
                <a:latin typeface="+mn-ea"/>
              </a:rPr>
              <a:t>List </a:t>
            </a:r>
            <a:r>
              <a:rPr lang="ko-KR" altLang="en-US" sz="1800" dirty="0">
                <a:latin typeface="+mn-ea"/>
              </a:rPr>
              <a:t>형태로 관리하는 것이 편리하다고 생각하여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List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를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Wrapping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하여 큐의 기본적인 기능도 포함한 자료구조</a:t>
            </a:r>
            <a:r>
              <a:rPr lang="ko-KR" altLang="en-US" sz="1800" dirty="0">
                <a:latin typeface="+mn-ea"/>
              </a:rPr>
              <a:t>를 만들었다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따라 구현 된 프로세스 큐 클래스는 다음 페이지의 </a:t>
            </a:r>
            <a:r>
              <a:rPr lang="en-US" altLang="ko-KR" sz="1800" b="1" u="sng" dirty="0">
                <a:latin typeface="+mn-ea"/>
              </a:rPr>
              <a:t>Fig 15) Process Queue Class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및 </a:t>
            </a:r>
            <a:r>
              <a:rPr lang="en-US" altLang="ko-KR" sz="1800" b="1" u="sng" dirty="0">
                <a:latin typeface="+mn-ea"/>
              </a:rPr>
              <a:t>Fig 16) Process Queue Class </a:t>
            </a:r>
            <a:r>
              <a:rPr lang="ko-KR" altLang="en-US" sz="1800" b="1" u="sng" dirty="0">
                <a:latin typeface="+mn-ea"/>
              </a:rPr>
              <a:t>세부 내용</a:t>
            </a:r>
            <a:r>
              <a:rPr lang="ko-KR" altLang="en-US" sz="1800" dirty="0">
                <a:latin typeface="+mn-ea"/>
              </a:rPr>
              <a:t>과 같다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9890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Class </a:t>
            </a:r>
            <a:r>
              <a:rPr lang="ko-KR" altLang="en-US" sz="3200" b="1" dirty="0">
                <a:latin typeface="+mj-ea"/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Process Queue Class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C9D20C2-A9E9-42A3-AC80-6562A4D0B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2" y="1774352"/>
            <a:ext cx="2250866" cy="4461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39A614-7169-43A8-AED7-707432380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875" y="2515946"/>
            <a:ext cx="9028850" cy="35734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6F245E-D20A-480D-8681-F05A55CA6180}"/>
              </a:ext>
            </a:extLst>
          </p:cNvPr>
          <p:cNvSpPr txBox="1"/>
          <p:nvPr/>
        </p:nvSpPr>
        <p:spPr>
          <a:xfrm>
            <a:off x="251058" y="6304432"/>
            <a:ext cx="303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15) Process Queue Class</a:t>
            </a:r>
            <a:endParaRPr lang="ko-KR" altLang="en-US" sz="16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09020-91D0-40AC-9D59-B324229BF973}"/>
              </a:ext>
            </a:extLst>
          </p:cNvPr>
          <p:cNvSpPr txBox="1"/>
          <p:nvPr/>
        </p:nvSpPr>
        <p:spPr>
          <a:xfrm>
            <a:off x="5480599" y="6236127"/>
            <a:ext cx="396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16) Process Queue Class </a:t>
            </a:r>
            <a:r>
              <a:rPr lang="ko-KR" altLang="en-US" sz="1600" b="1" u="sng" dirty="0"/>
              <a:t>세부 내용</a:t>
            </a:r>
          </a:p>
        </p:txBody>
      </p:sp>
    </p:spTree>
    <p:extLst>
      <p:ext uri="{BB962C8B-B14F-4D97-AF65-F5344CB8AC3E}">
        <p14:creationId xmlns:p14="http://schemas.microsoft.com/office/powerpoint/2010/main" val="3670777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Class </a:t>
            </a:r>
            <a:r>
              <a:rPr lang="ko-KR" altLang="en-US" sz="3200" b="1" dirty="0">
                <a:latin typeface="+mj-ea"/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CPU Class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운영체제의 스케줄러에 의해 스케줄링 작업이 수행되어 실제 프로세스가 작업이 수행되는 </a:t>
            </a:r>
            <a:r>
              <a:rPr lang="en-US" altLang="ko-KR" sz="1800" dirty="0">
                <a:latin typeface="+mn-ea"/>
              </a:rPr>
              <a:t>CPU</a:t>
            </a:r>
            <a:r>
              <a:rPr lang="ko-KR" altLang="en-US" sz="1800" dirty="0">
                <a:latin typeface="+mn-ea"/>
              </a:rPr>
              <a:t>를 추상화한 클래스로서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Public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멤버필드로 </a:t>
            </a:r>
            <a:r>
              <a:rPr lang="en-US" altLang="ko-KR" sz="1800" b="1" dirty="0" err="1">
                <a:solidFill>
                  <a:srgbClr val="0070C0"/>
                </a:solidFill>
                <a:latin typeface="+mn-ea"/>
              </a:rPr>
              <a:t>CPUArgs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클래스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Private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멤버필드로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Process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클래스 및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Process Queue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클래스를 포함</a:t>
            </a:r>
            <a:r>
              <a:rPr lang="ko-KR" altLang="en-US" sz="1800" dirty="0">
                <a:latin typeface="+mn-ea"/>
              </a:rPr>
              <a:t>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따라 구현 된 </a:t>
            </a:r>
            <a:r>
              <a:rPr lang="en-US" altLang="ko-KR" sz="1800" dirty="0">
                <a:latin typeface="+mn-ea"/>
              </a:rPr>
              <a:t>CPU</a:t>
            </a:r>
            <a:r>
              <a:rPr lang="ko-KR" altLang="en-US" sz="1800" dirty="0">
                <a:latin typeface="+mn-ea"/>
              </a:rPr>
              <a:t> 클래스는 다음 페이지의 </a:t>
            </a:r>
            <a:r>
              <a:rPr lang="en-US" altLang="ko-KR" sz="1800" b="1" u="sng" dirty="0">
                <a:latin typeface="+mn-ea"/>
              </a:rPr>
              <a:t>Fig 17) CPU Class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및 </a:t>
            </a:r>
            <a:r>
              <a:rPr lang="en-US" altLang="ko-KR" sz="1800" b="1" u="sng" dirty="0">
                <a:latin typeface="+mn-ea"/>
              </a:rPr>
              <a:t>Fig 18) CPU Class </a:t>
            </a:r>
            <a:r>
              <a:rPr lang="ko-KR" altLang="en-US" sz="1800" b="1" u="sng" dirty="0">
                <a:latin typeface="+mn-ea"/>
              </a:rPr>
              <a:t>세부 내용</a:t>
            </a:r>
            <a:r>
              <a:rPr lang="ko-KR" altLang="en-US" sz="1800" dirty="0">
                <a:latin typeface="+mn-ea"/>
              </a:rPr>
              <a:t>과 같다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7171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Class </a:t>
            </a:r>
            <a:r>
              <a:rPr lang="ko-KR" altLang="en-US" sz="3200" b="1" dirty="0">
                <a:latin typeface="+mj-ea"/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CPU Class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DFCD0-CA23-4339-B3C2-C0BF690D4FAC}"/>
              </a:ext>
            </a:extLst>
          </p:cNvPr>
          <p:cNvSpPr txBox="1"/>
          <p:nvPr/>
        </p:nvSpPr>
        <p:spPr>
          <a:xfrm>
            <a:off x="439419" y="5466481"/>
            <a:ext cx="2072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17) CPU Class</a:t>
            </a:r>
            <a:endParaRPr lang="ko-KR" altLang="en-US" sz="16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E08E9-EB5F-4533-A457-DBB10BB264F7}"/>
              </a:ext>
            </a:extLst>
          </p:cNvPr>
          <p:cNvSpPr txBox="1"/>
          <p:nvPr/>
        </p:nvSpPr>
        <p:spPr>
          <a:xfrm>
            <a:off x="5881987" y="5502312"/>
            <a:ext cx="3025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18) CPU Class </a:t>
            </a:r>
            <a:r>
              <a:rPr lang="ko-KR" altLang="en-US" sz="1600" b="1" u="sng" dirty="0"/>
              <a:t>세부 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1CB378-D8FD-42E1-9B88-132AEC13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349" y="1913709"/>
            <a:ext cx="9294479" cy="34384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BFE37B-B3C7-45B3-B1AC-14E84767A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3" y="2266075"/>
            <a:ext cx="24860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57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Class </a:t>
            </a:r>
            <a:r>
              <a:rPr lang="ko-KR" altLang="en-US" sz="3200" b="1" dirty="0">
                <a:latin typeface="+mj-ea"/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en-US" altLang="ko-KR" sz="2400" b="1" dirty="0" err="1">
                <a:latin typeface="+mn-ea"/>
              </a:rPr>
              <a:t>CPUArgs</a:t>
            </a:r>
            <a:r>
              <a:rPr lang="en-US" altLang="ko-KR" sz="2400" b="1" dirty="0">
                <a:latin typeface="+mn-ea"/>
              </a:rPr>
              <a:t> Class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프로세스 스케줄링 옵션을 위한 클래스로서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옵션 폼 및 프로세스 스케줄링 시뮬레이션 시 사용 할 옵션 데이터를 관리하는 클래스이다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이 클래스는 </a:t>
            </a:r>
            <a:r>
              <a:rPr lang="en-US" altLang="ko-KR" sz="1800" dirty="0">
                <a:latin typeface="+mn-ea"/>
              </a:rPr>
              <a:t>CPU </a:t>
            </a:r>
            <a:r>
              <a:rPr lang="ko-KR" altLang="en-US" sz="1800" dirty="0">
                <a:latin typeface="+mn-ea"/>
              </a:rPr>
              <a:t>클래스에서 </a:t>
            </a:r>
            <a:r>
              <a:rPr lang="en-US" altLang="ko-KR" sz="1800" dirty="0">
                <a:latin typeface="+mn-ea"/>
              </a:rPr>
              <a:t>Public </a:t>
            </a:r>
            <a:r>
              <a:rPr lang="ko-KR" altLang="en-US" sz="1800" dirty="0">
                <a:latin typeface="+mn-ea"/>
              </a:rPr>
              <a:t>속성을 가진 멤버 필드로 사용하며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메인 폼에서 </a:t>
            </a:r>
            <a:r>
              <a:rPr lang="en-US" altLang="ko-KR" sz="1800" dirty="0">
                <a:latin typeface="+mn-ea"/>
              </a:rPr>
              <a:t>CPU </a:t>
            </a:r>
            <a:r>
              <a:rPr lang="ko-KR" altLang="en-US" sz="1800" dirty="0">
                <a:latin typeface="+mn-ea"/>
              </a:rPr>
              <a:t>클래스의 인스턴스를 만들고</a:t>
            </a:r>
            <a:r>
              <a:rPr lang="en-US" altLang="ko-KR" sz="1800" dirty="0">
                <a:latin typeface="+mn-ea"/>
              </a:rPr>
              <a:t>,</a:t>
            </a:r>
            <a:r>
              <a:rPr lang="ko-KR" altLang="en-US" sz="1800" dirty="0">
                <a:latin typeface="+mn-ea"/>
              </a:rPr>
              <a:t> 옵션 폼 생성 시 해당 </a:t>
            </a:r>
            <a:r>
              <a:rPr lang="en-US" altLang="ko-KR" sz="1800" dirty="0">
                <a:latin typeface="+mn-ea"/>
              </a:rPr>
              <a:t>CPU </a:t>
            </a:r>
            <a:r>
              <a:rPr lang="ko-KR" altLang="en-US" sz="1800" dirty="0">
                <a:latin typeface="+mn-ea"/>
              </a:rPr>
              <a:t>클래스 인스턴스 내부의 </a:t>
            </a:r>
            <a:r>
              <a:rPr lang="en-US" altLang="ko-KR" sz="1800" dirty="0" err="1">
                <a:latin typeface="+mn-ea"/>
              </a:rPr>
              <a:t>CPUArgs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클래스 인스턴스를 전달하며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옵션 폼에서는 이 </a:t>
            </a:r>
            <a:r>
              <a:rPr lang="en-US" altLang="ko-KR" sz="1800" dirty="0">
                <a:latin typeface="+mn-ea"/>
              </a:rPr>
              <a:t>CPU </a:t>
            </a:r>
            <a:r>
              <a:rPr lang="ko-KR" altLang="en-US" sz="1800" dirty="0">
                <a:latin typeface="+mn-ea"/>
              </a:rPr>
              <a:t>클래스 인스턴스 내부의 </a:t>
            </a:r>
            <a:r>
              <a:rPr lang="en-US" altLang="ko-KR" sz="1800" dirty="0" err="1">
                <a:latin typeface="+mn-ea"/>
              </a:rPr>
              <a:t>CPUArgs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클래스 인스턴스를 참조하고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옵션 폼에서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CPUArgs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클래스 인스턴스에 접근하여 값을 읽어오거나 변경</a:t>
            </a:r>
            <a:r>
              <a:rPr lang="ko-KR" altLang="en-US" sz="1800" dirty="0">
                <a:latin typeface="+mn-ea"/>
              </a:rPr>
              <a:t>한다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프로세스 스케줄링 옵션은 프로세스 스케줄링 과정 중 변경 될 경우 수행 중인 내용에 영향을 미치므로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참조하므로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변경 할 수 없도록 하며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이에 따라 옵션 폼으로의 접근은 프로세스 스케줄링 과정 중 제한</a:t>
            </a:r>
            <a:r>
              <a:rPr lang="ko-KR" altLang="en-US" sz="1800" dirty="0">
                <a:latin typeface="+mn-ea"/>
              </a:rPr>
              <a:t>한다</a:t>
            </a:r>
            <a:r>
              <a:rPr lang="en-US" altLang="ko-KR" sz="1800" dirty="0">
                <a:latin typeface="+mn-ea"/>
              </a:rPr>
              <a:t>.</a:t>
            </a:r>
            <a:r>
              <a:rPr lang="ko-KR" altLang="en-US" sz="1800" dirty="0">
                <a:latin typeface="+mn-ea"/>
              </a:rPr>
              <a:t> 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참고로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,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800" b="1" dirty="0" err="1">
                <a:solidFill>
                  <a:srgbClr val="0070C0"/>
                </a:solidFill>
                <a:latin typeface="+mn-ea"/>
              </a:rPr>
              <a:t>.Net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에서 클래스는 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Reference Type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이며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구조체 및 구조체로 구현 된 기본 자료형들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(Boolean, Integer, Short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등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)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은 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Value Type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이다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. Value Type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은 외부에서 참조를 전달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(</a:t>
            </a:r>
            <a:r>
              <a:rPr lang="en-US" altLang="ko-KR" sz="1800" b="1" dirty="0" err="1">
                <a:solidFill>
                  <a:srgbClr val="0070C0"/>
                </a:solidFill>
                <a:latin typeface="+mn-ea"/>
              </a:rPr>
              <a:t>ByRef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)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하지 않고 값으로 전달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(</a:t>
            </a:r>
            <a:r>
              <a:rPr lang="en-US" altLang="ko-KR" sz="1800" b="1" dirty="0" err="1">
                <a:solidFill>
                  <a:srgbClr val="0070C0"/>
                </a:solidFill>
                <a:latin typeface="+mn-ea"/>
              </a:rPr>
              <a:t>ByVal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)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시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내부에서 값을 바꿔도 외부의 값이 변동되지 않는다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.)</a:t>
            </a: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따라 구현 된 </a:t>
            </a:r>
            <a:r>
              <a:rPr lang="en-US" altLang="ko-KR" sz="1800" dirty="0" err="1">
                <a:latin typeface="+mn-ea"/>
              </a:rPr>
              <a:t>CPUArgs</a:t>
            </a:r>
            <a:r>
              <a:rPr lang="ko-KR" altLang="en-US" sz="1800" dirty="0">
                <a:latin typeface="+mn-ea"/>
              </a:rPr>
              <a:t> 클래스는 다음 페이지의 </a:t>
            </a:r>
            <a:r>
              <a:rPr lang="en-US" altLang="ko-KR" sz="1800" b="1" u="sng" dirty="0">
                <a:latin typeface="+mn-ea"/>
              </a:rPr>
              <a:t>Fig 19) </a:t>
            </a:r>
            <a:r>
              <a:rPr lang="en-US" altLang="ko-KR" sz="1800" b="1" u="sng" dirty="0" err="1">
                <a:latin typeface="+mn-ea"/>
              </a:rPr>
              <a:t>CPUArgs</a:t>
            </a:r>
            <a:r>
              <a:rPr lang="en-US" altLang="ko-KR" sz="1800" b="1" u="sng" dirty="0">
                <a:latin typeface="+mn-ea"/>
              </a:rPr>
              <a:t> Class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및 </a:t>
            </a:r>
            <a:r>
              <a:rPr lang="en-US" altLang="ko-KR" sz="1800" b="1" u="sng" dirty="0">
                <a:latin typeface="+mn-ea"/>
              </a:rPr>
              <a:t>Fig 20) </a:t>
            </a:r>
            <a:r>
              <a:rPr lang="en-US" altLang="ko-KR" sz="1800" b="1" u="sng" dirty="0" err="1">
                <a:latin typeface="+mn-ea"/>
              </a:rPr>
              <a:t>CPUArgs</a:t>
            </a:r>
            <a:r>
              <a:rPr lang="en-US" altLang="ko-KR" sz="1800" b="1" u="sng" dirty="0">
                <a:latin typeface="+mn-ea"/>
              </a:rPr>
              <a:t> Class </a:t>
            </a:r>
            <a:r>
              <a:rPr lang="ko-KR" altLang="en-US" sz="1800" b="1" u="sng" dirty="0">
                <a:latin typeface="+mn-ea"/>
              </a:rPr>
              <a:t>세부 내용</a:t>
            </a:r>
            <a:r>
              <a:rPr lang="ko-KR" altLang="en-US" sz="1800" dirty="0">
                <a:latin typeface="+mn-ea"/>
              </a:rPr>
              <a:t>과 같다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4833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Class </a:t>
            </a:r>
            <a:r>
              <a:rPr lang="ko-KR" altLang="en-US" sz="3200" b="1" dirty="0">
                <a:latin typeface="+mj-ea"/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en-US" altLang="ko-KR" sz="2400" b="1" dirty="0" err="1">
                <a:latin typeface="+mn-ea"/>
              </a:rPr>
              <a:t>CPUArgs</a:t>
            </a:r>
            <a:r>
              <a:rPr lang="en-US" altLang="ko-KR" sz="2400" b="1" dirty="0">
                <a:latin typeface="+mn-ea"/>
              </a:rPr>
              <a:t> Class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B7D8086-1259-4D63-8488-F6D3184CB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03" y="1893885"/>
            <a:ext cx="2284058" cy="41294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AE8C38-F97E-4AB0-9C12-BD1EB763B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011" y="2204092"/>
            <a:ext cx="9200014" cy="3745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CDFCD0-CA23-4339-B3C2-C0BF690D4FAC}"/>
              </a:ext>
            </a:extLst>
          </p:cNvPr>
          <p:cNvSpPr txBox="1"/>
          <p:nvPr/>
        </p:nvSpPr>
        <p:spPr>
          <a:xfrm>
            <a:off x="230703" y="6102090"/>
            <a:ext cx="303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19) </a:t>
            </a:r>
            <a:r>
              <a:rPr lang="en-US" altLang="ko-KR" sz="1600" b="1" u="sng" dirty="0" err="1"/>
              <a:t>CPUArgs</a:t>
            </a:r>
            <a:r>
              <a:rPr lang="en-US" altLang="ko-KR" sz="1600" b="1" u="sng" dirty="0"/>
              <a:t> Class</a:t>
            </a:r>
            <a:endParaRPr lang="ko-KR" altLang="en-US" sz="16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E08E9-EB5F-4533-A457-DBB10BB264F7}"/>
              </a:ext>
            </a:extLst>
          </p:cNvPr>
          <p:cNvSpPr txBox="1"/>
          <p:nvPr/>
        </p:nvSpPr>
        <p:spPr>
          <a:xfrm>
            <a:off x="5733779" y="6102090"/>
            <a:ext cx="3390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20) </a:t>
            </a:r>
            <a:r>
              <a:rPr lang="en-US" altLang="ko-KR" sz="1600" b="1" u="sng" dirty="0" err="1"/>
              <a:t>CPUArgs</a:t>
            </a:r>
            <a:r>
              <a:rPr lang="en-US" altLang="ko-KR" sz="1600" b="1" u="sng" dirty="0"/>
              <a:t> Class </a:t>
            </a:r>
            <a:r>
              <a:rPr lang="ko-KR" altLang="en-US" sz="1600" b="1" u="sng" dirty="0"/>
              <a:t>세부 내용</a:t>
            </a:r>
          </a:p>
        </p:txBody>
      </p:sp>
    </p:spTree>
    <p:extLst>
      <p:ext uri="{BB962C8B-B14F-4D97-AF65-F5344CB8AC3E}">
        <p14:creationId xmlns:p14="http://schemas.microsoft.com/office/powerpoint/2010/main" val="3256176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Class </a:t>
            </a:r>
            <a:r>
              <a:rPr lang="ko-KR" altLang="en-US" sz="3200" b="1" dirty="0">
                <a:latin typeface="+mj-ea"/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en-US" altLang="ko-KR" sz="2400" b="1" dirty="0" err="1">
                <a:latin typeface="+mn-ea"/>
              </a:rPr>
              <a:t>ResultManager</a:t>
            </a:r>
            <a:r>
              <a:rPr lang="en-US" altLang="ko-KR" sz="2400" b="1" dirty="0">
                <a:latin typeface="+mn-ea"/>
              </a:rPr>
              <a:t> Class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프로세스 스케줄링 과정 중 발생 한 중간 결과 및 최종 결과를 출력하기 위한 역할을 담당하는 클래스로서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메인 </a:t>
            </a:r>
            <a:r>
              <a:rPr lang="ko-KR" altLang="en-US" sz="1800" b="1" dirty="0" err="1">
                <a:solidFill>
                  <a:srgbClr val="FF0000"/>
                </a:solidFill>
                <a:latin typeface="+mn-ea"/>
              </a:rPr>
              <a:t>폼의리스트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박스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ListBox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)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컨트롤을 공유</a:t>
            </a:r>
            <a:r>
              <a:rPr lang="ko-KR" altLang="en-US" sz="1800" dirty="0">
                <a:latin typeface="+mn-ea"/>
              </a:rPr>
              <a:t>한다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이는 메인 폼이 아닌 다른 위치에서 결과를 갱신하기 위함 이며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해당 클래스의 모든 메소드 및 멤버 필드는 공유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(Shared)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속성</a:t>
            </a:r>
            <a:r>
              <a:rPr lang="ko-KR" altLang="en-US" sz="1800" dirty="0">
                <a:latin typeface="+mn-ea"/>
              </a:rPr>
              <a:t>으로 정의되어 있다</a:t>
            </a:r>
            <a:r>
              <a:rPr lang="en-US" altLang="ko-KR" sz="1800" dirty="0"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Shared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는 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Static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과 같은 개념이지만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en-US" altLang="ko-KR" sz="1800" b="1" dirty="0" err="1">
                <a:solidFill>
                  <a:srgbClr val="0070C0"/>
                </a:solidFill>
                <a:latin typeface="+mn-ea"/>
              </a:rPr>
              <a:t>VB.Net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에서 클래스의 모든 인스턴스 간에 메소드 및 멤버 필드 공유를 수행할 때는 문법 상 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Static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이 아니라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, Shared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를 사용</a:t>
            </a:r>
            <a:r>
              <a:rPr lang="ko-KR" altLang="en-US" sz="1800" dirty="0">
                <a:latin typeface="+mn-ea"/>
              </a:rPr>
              <a:t>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또한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BackgroundWorker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로 별도의 스레드에서 프로세스 스케줄링 작업을 수행하면서 중간 결과 혹은 최종 결과에 대하여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ResultManager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를 통하여 갱신</a:t>
            </a:r>
            <a:r>
              <a:rPr lang="ko-KR" altLang="en-US" sz="1800" dirty="0">
                <a:latin typeface="+mn-ea"/>
              </a:rPr>
              <a:t>하도록 하였는데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이는 메인 스레드</a:t>
            </a:r>
            <a:r>
              <a:rPr lang="en-US" altLang="ko-KR" sz="1800" dirty="0">
                <a:latin typeface="+mn-ea"/>
              </a:rPr>
              <a:t>(UI </a:t>
            </a:r>
            <a:r>
              <a:rPr lang="ko-KR" altLang="en-US" sz="1800" dirty="0">
                <a:latin typeface="+mn-ea"/>
              </a:rPr>
              <a:t>스레드</a:t>
            </a:r>
            <a:r>
              <a:rPr lang="en-US" altLang="ko-KR" sz="1800" dirty="0">
                <a:latin typeface="+mn-ea"/>
              </a:rPr>
              <a:t>)</a:t>
            </a:r>
            <a:r>
              <a:rPr lang="ko-KR" altLang="en-US" sz="1800" dirty="0">
                <a:latin typeface="+mn-ea"/>
              </a:rPr>
              <a:t>에서 프로세스 스케줄링 작업을 실행하면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프로세스 스케줄링 작업이 모두 완료되어 최종 결과가 갱신되기까지 메인 스레드</a:t>
            </a:r>
            <a:r>
              <a:rPr lang="en-US" altLang="ko-KR" sz="1800" dirty="0">
                <a:latin typeface="+mn-ea"/>
              </a:rPr>
              <a:t>(UI </a:t>
            </a:r>
            <a:r>
              <a:rPr lang="ko-KR" altLang="en-US" sz="1800" dirty="0">
                <a:latin typeface="+mn-ea"/>
              </a:rPr>
              <a:t>스레드</a:t>
            </a:r>
            <a:r>
              <a:rPr lang="en-US" altLang="ko-KR" sz="1800" dirty="0">
                <a:latin typeface="+mn-ea"/>
              </a:rPr>
              <a:t>) </a:t>
            </a:r>
            <a:r>
              <a:rPr lang="ko-KR" altLang="en-US" sz="1800" dirty="0">
                <a:latin typeface="+mn-ea"/>
              </a:rPr>
              <a:t>상에서 프로세스 스케줄링 연산이 이루어지므로</a:t>
            </a:r>
            <a:r>
              <a:rPr lang="en-US" altLang="ko-KR" sz="1800" dirty="0">
                <a:latin typeface="+mn-ea"/>
              </a:rPr>
              <a:t>, UI</a:t>
            </a:r>
            <a:r>
              <a:rPr lang="ko-KR" altLang="en-US" sz="1800" dirty="0">
                <a:latin typeface="+mn-ea"/>
              </a:rPr>
              <a:t>의 갱신이 이루어지지 않아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사용자가 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UI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와 상호작용 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중간 결과 파악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새로운 프로세스 추가 및 기존 프로세스를 제거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)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 할 수 없기 때문에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사용자와의 반응성을 위해서 별도의 스레드를 이용</a:t>
            </a:r>
            <a:r>
              <a:rPr lang="ko-KR" altLang="en-US" sz="1800" dirty="0">
                <a:latin typeface="+mn-ea"/>
              </a:rPr>
              <a:t>하였다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따라 구현 된 </a:t>
            </a:r>
            <a:r>
              <a:rPr lang="en-US" altLang="ko-KR" sz="1800" dirty="0" err="1">
                <a:latin typeface="+mn-ea"/>
              </a:rPr>
              <a:t>ResultManager</a:t>
            </a:r>
            <a:r>
              <a:rPr lang="ko-KR" altLang="en-US" sz="1800" dirty="0">
                <a:latin typeface="+mn-ea"/>
              </a:rPr>
              <a:t> 클래스는 다음 페이지의 </a:t>
            </a:r>
            <a:r>
              <a:rPr lang="en-US" altLang="ko-KR" sz="1800" b="1" u="sng" dirty="0">
                <a:latin typeface="+mn-ea"/>
              </a:rPr>
              <a:t>Fig 21) </a:t>
            </a:r>
            <a:r>
              <a:rPr lang="en-US" altLang="ko-KR" sz="1800" b="1" u="sng" dirty="0" err="1">
                <a:latin typeface="+mn-ea"/>
              </a:rPr>
              <a:t>ResultManager</a:t>
            </a:r>
            <a:r>
              <a:rPr lang="en-US" altLang="ko-KR" sz="1800" b="1" u="sng" dirty="0">
                <a:latin typeface="+mn-ea"/>
              </a:rPr>
              <a:t> Class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및 </a:t>
            </a:r>
            <a:r>
              <a:rPr lang="en-US" altLang="ko-KR" sz="1800" b="1" u="sng" dirty="0">
                <a:latin typeface="+mn-ea"/>
              </a:rPr>
              <a:t>Fig 22) </a:t>
            </a:r>
            <a:r>
              <a:rPr lang="en-US" altLang="ko-KR" sz="1800" b="1" u="sng" dirty="0" err="1">
                <a:latin typeface="+mn-ea"/>
              </a:rPr>
              <a:t>ResultManage</a:t>
            </a:r>
            <a:r>
              <a:rPr lang="en-US" altLang="ko-KR" sz="1800" b="1" u="sng" dirty="0">
                <a:latin typeface="+mn-ea"/>
              </a:rPr>
              <a:t> r Class </a:t>
            </a:r>
            <a:r>
              <a:rPr lang="ko-KR" altLang="en-US" sz="1800" b="1" u="sng" dirty="0">
                <a:latin typeface="+mn-ea"/>
              </a:rPr>
              <a:t>세부 내용</a:t>
            </a:r>
            <a:r>
              <a:rPr lang="ko-KR" altLang="en-US" sz="1800" dirty="0">
                <a:latin typeface="+mn-ea"/>
              </a:rPr>
              <a:t>과 같다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2186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Class </a:t>
            </a:r>
            <a:r>
              <a:rPr lang="ko-KR" altLang="en-US" sz="3200" b="1" dirty="0">
                <a:latin typeface="+mj-ea"/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en-US" altLang="ko-KR" sz="2400" b="1" dirty="0" err="1">
                <a:latin typeface="+mn-ea"/>
              </a:rPr>
              <a:t>ResultManager</a:t>
            </a:r>
            <a:r>
              <a:rPr lang="en-US" altLang="ko-KR" sz="2400" b="1" dirty="0">
                <a:latin typeface="+mn-ea"/>
              </a:rPr>
              <a:t> Class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8F27B-FC71-4404-B6F0-6BC0C690F983}"/>
              </a:ext>
            </a:extLst>
          </p:cNvPr>
          <p:cNvSpPr txBox="1"/>
          <p:nvPr/>
        </p:nvSpPr>
        <p:spPr>
          <a:xfrm>
            <a:off x="239042" y="5844007"/>
            <a:ext cx="2978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21) </a:t>
            </a:r>
            <a:r>
              <a:rPr lang="en-US" altLang="ko-KR" sz="1600" b="1" u="sng" dirty="0" err="1"/>
              <a:t>ResultManager</a:t>
            </a:r>
            <a:r>
              <a:rPr lang="en-US" altLang="ko-KR" sz="1600" b="1" u="sng" dirty="0"/>
              <a:t> Class</a:t>
            </a:r>
            <a:endParaRPr lang="ko-KR" altLang="en-US" sz="16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2FA02-6078-439A-8938-16A120D2C850}"/>
              </a:ext>
            </a:extLst>
          </p:cNvPr>
          <p:cNvSpPr txBox="1"/>
          <p:nvPr/>
        </p:nvSpPr>
        <p:spPr>
          <a:xfrm>
            <a:off x="5557580" y="5844007"/>
            <a:ext cx="3975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22) </a:t>
            </a:r>
            <a:r>
              <a:rPr lang="en-US" altLang="ko-KR" sz="1600" b="1" u="sng" dirty="0" err="1"/>
              <a:t>ResultManager</a:t>
            </a:r>
            <a:r>
              <a:rPr lang="en-US" altLang="ko-KR" sz="1600" b="1" u="sng" dirty="0"/>
              <a:t> Class </a:t>
            </a:r>
            <a:r>
              <a:rPr lang="ko-KR" altLang="en-US" sz="1600" b="1" u="sng" dirty="0"/>
              <a:t>세부 내용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318494-2519-494E-BEFB-6084110A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019" y="1932879"/>
            <a:ext cx="8142413" cy="37682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70D635-8B04-4841-A7FB-447F28032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42" y="1904649"/>
            <a:ext cx="2873274" cy="383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49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1) </a:t>
            </a:r>
            <a:r>
              <a:rPr lang="ko-KR" altLang="en-US" sz="3200" b="1" dirty="0">
                <a:latin typeface="+mj-ea"/>
              </a:rPr>
              <a:t>프로그램의 목표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CA19B92-DAD5-4946-BB3F-E5BDB034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88"/>
            <a:ext cx="12192000" cy="584399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각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스케줄링 알고리즘 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(FCFS, SJF, HRRN, Priority-based scheduling, SRTN, RR)</a:t>
            </a:r>
            <a:r>
              <a:rPr lang="ko-KR" altLang="en-US" sz="1800" dirty="0">
                <a:latin typeface="+mn-ea"/>
              </a:rPr>
              <a:t>에 따라</a:t>
            </a:r>
            <a:r>
              <a:rPr lang="en-US" altLang="ko-KR" sz="1800" dirty="0">
                <a:latin typeface="+mn-ea"/>
              </a:rPr>
              <a:t>,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1) </a:t>
            </a:r>
            <a:r>
              <a:rPr lang="ko-KR" altLang="en-US" sz="1800" dirty="0">
                <a:latin typeface="+mn-ea"/>
              </a:rPr>
              <a:t>스케줄링 과정에 따른 각 프로세스의 상태전이 및 수행과정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2) </a:t>
            </a:r>
            <a:r>
              <a:rPr lang="ko-KR" altLang="en-US" sz="1800" dirty="0">
                <a:latin typeface="+mn-ea"/>
              </a:rPr>
              <a:t>스케줄링 과정에 필요한 총 시간 </a:t>
            </a:r>
            <a:r>
              <a:rPr lang="en-US" altLang="ko-KR" sz="1800" dirty="0">
                <a:latin typeface="+mn-ea"/>
              </a:rPr>
              <a:t>(=</a:t>
            </a:r>
            <a:r>
              <a:rPr lang="ko-KR" altLang="en-US" sz="1800" dirty="0">
                <a:latin typeface="+mn-ea"/>
              </a:rPr>
              <a:t>총 시뮬레이션 소요시간</a:t>
            </a:r>
            <a:r>
              <a:rPr lang="en-US" altLang="ko-KR" sz="1800" dirty="0">
                <a:latin typeface="+mn-ea"/>
              </a:rPr>
              <a:t>)</a:t>
            </a:r>
            <a:endParaRPr lang="ko-KR" altLang="en-US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3) </a:t>
            </a:r>
            <a:r>
              <a:rPr lang="ko-KR" altLang="en-US" sz="1800" dirty="0">
                <a:latin typeface="+mn-ea"/>
              </a:rPr>
              <a:t>누적 </a:t>
            </a:r>
            <a:r>
              <a:rPr lang="en-US" altLang="ko-KR" sz="1800" dirty="0">
                <a:latin typeface="+mn-ea"/>
              </a:rPr>
              <a:t>CPU </a:t>
            </a:r>
            <a:r>
              <a:rPr lang="ko-KR" altLang="en-US" sz="1800" dirty="0">
                <a:latin typeface="+mn-ea"/>
              </a:rPr>
              <a:t>유휴시간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4) </a:t>
            </a:r>
            <a:r>
              <a:rPr lang="ko-KR" altLang="en-US" sz="1800" dirty="0">
                <a:latin typeface="+mn-ea"/>
              </a:rPr>
              <a:t>누적 실행시간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5) </a:t>
            </a:r>
            <a:r>
              <a:rPr lang="ko-KR" altLang="en-US" sz="1800" dirty="0">
                <a:latin typeface="+mn-ea"/>
              </a:rPr>
              <a:t>누적 대기시간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6) </a:t>
            </a:r>
            <a:r>
              <a:rPr lang="ko-KR" altLang="en-US" sz="1800" dirty="0">
                <a:latin typeface="+mn-ea"/>
              </a:rPr>
              <a:t>누적 반환시간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7) </a:t>
            </a:r>
            <a:r>
              <a:rPr lang="ko-KR" altLang="en-US" sz="1800" dirty="0">
                <a:latin typeface="+mn-ea"/>
              </a:rPr>
              <a:t>누적 문맥교환 횟수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8) </a:t>
            </a:r>
            <a:r>
              <a:rPr lang="ko-KR" altLang="en-US" sz="1800" dirty="0">
                <a:latin typeface="+mn-ea"/>
              </a:rPr>
              <a:t>평균 실행시간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9) </a:t>
            </a:r>
            <a:r>
              <a:rPr lang="ko-KR" altLang="en-US" sz="1800" dirty="0">
                <a:latin typeface="+mn-ea"/>
              </a:rPr>
              <a:t>평균 대기시간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10) </a:t>
            </a:r>
            <a:r>
              <a:rPr lang="ko-KR" altLang="en-US" sz="1800" dirty="0">
                <a:latin typeface="+mn-ea"/>
              </a:rPr>
              <a:t>평균 반환시간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을 비교하기 위해 프로세스 스케줄링 과정을 시뮬레이션 한다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※ CPU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유휴시간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(CPU Idle Time)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en-US" altLang="ko-KR" sz="1400" dirty="0">
                <a:latin typeface="+mn-ea"/>
              </a:rPr>
              <a:t>CPU</a:t>
            </a:r>
            <a:r>
              <a:rPr lang="ko-KR" altLang="en-US" sz="1400" dirty="0">
                <a:latin typeface="+mn-ea"/>
              </a:rPr>
              <a:t>가 아무런 작업도 하지 않고 대기하고 있는 시간으로서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현재 준비 큐에 대기 중인 프로세스가 없으며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또한 현재 </a:t>
            </a:r>
            <a:r>
              <a:rPr lang="en-US" altLang="ko-KR" sz="1400" dirty="0">
                <a:latin typeface="+mn-ea"/>
              </a:rPr>
              <a:t>CPU</a:t>
            </a:r>
            <a:r>
              <a:rPr lang="ko-KR" altLang="en-US" sz="1400" dirty="0">
                <a:latin typeface="+mn-ea"/>
              </a:rPr>
              <a:t>의 자원을 할당 받은 프로세스가 없는 상태이다</a:t>
            </a:r>
            <a:r>
              <a:rPr lang="en-US" altLang="ko-KR" sz="1400" dirty="0">
                <a:latin typeface="+mn-ea"/>
              </a:rPr>
              <a:t>.  </a:t>
            </a:r>
            <a:r>
              <a:rPr lang="ko-KR" altLang="en-US" sz="1400" dirty="0">
                <a:latin typeface="+mn-ea"/>
              </a:rPr>
              <a:t>이 동안 </a:t>
            </a:r>
            <a:r>
              <a:rPr lang="en-US" altLang="ko-KR" sz="1400" dirty="0">
                <a:latin typeface="+mn-ea"/>
              </a:rPr>
              <a:t>CPU</a:t>
            </a:r>
            <a:r>
              <a:rPr lang="ko-KR" altLang="en-US" sz="1400" dirty="0">
                <a:latin typeface="+mn-ea"/>
              </a:rPr>
              <a:t>는 다음 프로세스가 도착할 때 까지 아무런 작업도 하지 않고 대기한다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ko-KR" altLang="en-US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3607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Main Flow 1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1) ‘</a:t>
            </a:r>
            <a:r>
              <a:rPr lang="ko-KR" altLang="en-US" sz="1400" dirty="0">
                <a:latin typeface="+mn-ea"/>
              </a:rPr>
              <a:t>옵션</a:t>
            </a:r>
            <a:r>
              <a:rPr lang="en-US" altLang="ko-KR" sz="1400" dirty="0">
                <a:latin typeface="+mn-ea"/>
              </a:rPr>
              <a:t>‘ </a:t>
            </a:r>
            <a:r>
              <a:rPr lang="ko-KR" altLang="en-US" sz="1400" dirty="0">
                <a:latin typeface="+mn-ea"/>
              </a:rPr>
              <a:t>버튼을 눌러 옵션 폼에서 프로세스 스케줄링을 위한 옵션 값 설정</a:t>
            </a: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2) ‘</a:t>
            </a:r>
            <a:r>
              <a:rPr lang="ko-KR" altLang="en-US" sz="1400" dirty="0">
                <a:latin typeface="+mn-ea"/>
              </a:rPr>
              <a:t>프로세스 추가</a:t>
            </a:r>
            <a:r>
              <a:rPr lang="en-US" altLang="ko-KR" sz="1400" dirty="0">
                <a:latin typeface="+mn-ea"/>
              </a:rPr>
              <a:t>’ </a:t>
            </a:r>
            <a:r>
              <a:rPr lang="ko-KR" altLang="en-US" sz="1400" dirty="0">
                <a:latin typeface="+mn-ea"/>
              </a:rPr>
              <a:t>버튼을 눌러 프로세스 추가 폼을 통하여 프로세스 정보 입력</a:t>
            </a: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3) </a:t>
            </a:r>
            <a:r>
              <a:rPr lang="ko-KR" altLang="en-US" sz="1400" dirty="0">
                <a:latin typeface="+mn-ea"/>
              </a:rPr>
              <a:t>입력 된 프로세스 목록에 대하여 메인 폼의 </a:t>
            </a:r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실행</a:t>
            </a:r>
            <a:r>
              <a:rPr lang="en-US" altLang="ko-KR" sz="1400" dirty="0">
                <a:latin typeface="+mn-ea"/>
              </a:rPr>
              <a:t>’ </a:t>
            </a:r>
            <a:r>
              <a:rPr lang="ko-KR" altLang="en-US" sz="1400" dirty="0">
                <a:latin typeface="+mn-ea"/>
              </a:rPr>
              <a:t>버튼을 눌러 스케줄링 시작</a:t>
            </a: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4) </a:t>
            </a:r>
            <a:r>
              <a:rPr lang="ko-KR" altLang="en-US" sz="1400" dirty="0">
                <a:latin typeface="+mn-ea"/>
              </a:rPr>
              <a:t>프로세스 스케줄링을 위한 초기화 작업 시작</a:t>
            </a: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5) ‘</a:t>
            </a:r>
            <a:r>
              <a:rPr lang="ko-KR" altLang="en-US" sz="1400" b="1" dirty="0">
                <a:latin typeface="+mn-ea"/>
              </a:rPr>
              <a:t>모든 프로세스가 동일한 시간에 도착 가정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도착시간 입력 값 무시</a:t>
            </a:r>
            <a:r>
              <a:rPr lang="en-US" altLang="ko-KR" sz="1400" b="1" dirty="0">
                <a:latin typeface="+mn-ea"/>
              </a:rPr>
              <a:t>)’</a:t>
            </a:r>
            <a:r>
              <a:rPr lang="ko-KR" altLang="en-US" sz="1400" b="1" dirty="0">
                <a:latin typeface="+mn-ea"/>
              </a:rPr>
              <a:t> 여부에 따라</a:t>
            </a:r>
            <a:r>
              <a:rPr lang="en-US" altLang="ko-KR" sz="1400" b="1" dirty="0">
                <a:latin typeface="+mn-ea"/>
              </a:rPr>
              <a:t>,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5-1)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도착시간 입력 값 무시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: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입력 된 프로세스 목록을 빠른 도착시간 순으로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처리를 위하여 도착시간 순으로 오름차순 정렬하여 </a:t>
            </a:r>
            <a:r>
              <a:rPr lang="ko-KR" altLang="en-US" sz="1400" b="1" u="sng" dirty="0">
                <a:solidFill>
                  <a:srgbClr val="FF0000"/>
                </a:solidFill>
                <a:latin typeface="+mn-ea"/>
              </a:rPr>
              <a:t>도착 큐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에 삽입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5-2)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도착시간 사용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: </a:t>
            </a:r>
            <a:r>
              <a:rPr lang="ko-KR" altLang="en-US" sz="1400" b="1" u="sng" dirty="0">
                <a:solidFill>
                  <a:srgbClr val="0070C0"/>
                </a:solidFill>
                <a:latin typeface="+mn-ea"/>
              </a:rPr>
              <a:t>준비 큐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에 입력 된 프로세스 목록을 단순 삽입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6) </a:t>
            </a:r>
            <a:r>
              <a:rPr lang="ko-KR" altLang="en-US" sz="1400" dirty="0">
                <a:latin typeface="+mn-ea"/>
              </a:rPr>
              <a:t>프로세스 스케줄링을 위한 초기화 작업 완료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860104-BB0B-4184-AFD7-477AB69B0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916" y="1146613"/>
            <a:ext cx="6856084" cy="5327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DE909-3F5B-4D7D-8482-AB4A5715BCE6}"/>
              </a:ext>
            </a:extLst>
          </p:cNvPr>
          <p:cNvSpPr txBox="1"/>
          <p:nvPr/>
        </p:nvSpPr>
        <p:spPr>
          <a:xfrm>
            <a:off x="8147282" y="6496636"/>
            <a:ext cx="2147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23) Main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Flow 1</a:t>
            </a:r>
            <a:endParaRPr lang="ko-KR" altLang="en-US" sz="1600" b="1" u="sng" dirty="0"/>
          </a:p>
        </p:txBody>
      </p:sp>
    </p:spTree>
    <p:extLst>
      <p:ext uri="{BB962C8B-B14F-4D97-AF65-F5344CB8AC3E}">
        <p14:creationId xmlns:p14="http://schemas.microsoft.com/office/powerpoint/2010/main" val="2551557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5DE909-3F5B-4D7D-8482-AB4A5715BCE6}"/>
              </a:ext>
            </a:extLst>
          </p:cNvPr>
          <p:cNvSpPr txBox="1"/>
          <p:nvPr/>
        </p:nvSpPr>
        <p:spPr>
          <a:xfrm>
            <a:off x="1654029" y="6396615"/>
            <a:ext cx="8883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24) Main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Flow 1 </a:t>
            </a:r>
            <a:r>
              <a:rPr lang="ko-KR" altLang="en-US" sz="1600" b="1" u="sng" dirty="0"/>
              <a:t>일부 소스 코드</a:t>
            </a:r>
            <a:r>
              <a:rPr lang="en-US" altLang="ko-KR" sz="1600" b="1" u="sng" dirty="0"/>
              <a:t> – </a:t>
            </a:r>
            <a:r>
              <a:rPr lang="ko-KR" altLang="en-US" sz="1600" b="1" u="sng" dirty="0"/>
              <a:t>실행 버튼 클릭에 따른 프로세스 입력 목록에 대한 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1C19DC-74C8-4059-A14E-3F5B0CA42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91" y="1123155"/>
            <a:ext cx="9420618" cy="527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9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5DE909-3F5B-4D7D-8482-AB4A5715BCE6}"/>
              </a:ext>
            </a:extLst>
          </p:cNvPr>
          <p:cNvSpPr txBox="1"/>
          <p:nvPr/>
        </p:nvSpPr>
        <p:spPr>
          <a:xfrm>
            <a:off x="2365289" y="6095256"/>
            <a:ext cx="7642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25) Main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Flow 1 </a:t>
            </a:r>
            <a:r>
              <a:rPr lang="ko-KR" altLang="en-US" sz="1600" b="1" u="sng" dirty="0"/>
              <a:t>일부 소스 코드 </a:t>
            </a:r>
            <a:r>
              <a:rPr lang="en-US" altLang="ko-KR" sz="1600" b="1" u="sng" dirty="0"/>
              <a:t>–</a:t>
            </a:r>
            <a:r>
              <a:rPr lang="ko-KR" altLang="en-US" sz="1600" b="1" u="sng" dirty="0"/>
              <a:t> 프로세스 스케줄링을 위한 초기화 작업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FDCDA5-30BE-4ECC-BAE1-1959A96C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" y="1857620"/>
            <a:ext cx="12180012" cy="398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79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5DE909-3F5B-4D7D-8482-AB4A5715BCE6}"/>
              </a:ext>
            </a:extLst>
          </p:cNvPr>
          <p:cNvSpPr txBox="1"/>
          <p:nvPr/>
        </p:nvSpPr>
        <p:spPr>
          <a:xfrm>
            <a:off x="2002958" y="6470998"/>
            <a:ext cx="818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26) Main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Flow 1 </a:t>
            </a:r>
            <a:r>
              <a:rPr lang="ko-KR" altLang="en-US" sz="1600" b="1" u="sng" dirty="0"/>
              <a:t>일부 소스 코드</a:t>
            </a:r>
            <a:r>
              <a:rPr lang="en-US" altLang="ko-KR" sz="1600" b="1" u="sng" dirty="0"/>
              <a:t> – </a:t>
            </a:r>
            <a:r>
              <a:rPr lang="ko-KR" altLang="en-US" sz="1600" b="1" u="sng" dirty="0"/>
              <a:t>입력 된 프로세스 리스트에 대한 정렬 수행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E46F20-208F-45AA-AA94-D52D17944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482" y="1028582"/>
            <a:ext cx="5341034" cy="542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16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Main Flow 2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latin typeface="+mn-ea"/>
              </a:rPr>
              <a:t>1) </a:t>
            </a:r>
            <a:r>
              <a:rPr lang="ko-KR" altLang="en-US" sz="1200" b="1" dirty="0">
                <a:latin typeface="+mn-ea"/>
              </a:rPr>
              <a:t>이어서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ko-KR" altLang="en-US" sz="1200" b="1" dirty="0">
                <a:latin typeface="+mn-ea"/>
              </a:rPr>
              <a:t>시뮬레이션 위한 변수들을 초기화</a:t>
            </a:r>
            <a:endParaRPr lang="en-US" altLang="ko-KR" sz="12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 1-1)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선점형 스케줄링 여부</a:t>
            </a:r>
          </a:p>
          <a:p>
            <a:pPr marL="0" indent="0">
              <a:buNone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 1-2)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스케줄링 작업을 위한 전체 프로세스 수 </a:t>
            </a:r>
            <a:endParaRPr lang="en-US" altLang="ko-KR" sz="12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 1-3)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시뮬레이션 진행 과정 중 도착 한 프로세스 수</a:t>
            </a:r>
          </a:p>
          <a:p>
            <a:pPr marL="0" indent="0">
              <a:buNone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 1-4)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누적 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CPU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유휴시간</a:t>
            </a:r>
            <a:endParaRPr lang="en-US" altLang="ko-KR" sz="12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 1-5)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누적 프로세스 실행시간</a:t>
            </a:r>
          </a:p>
          <a:p>
            <a:pPr marL="0" indent="0">
              <a:buNone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 1-6)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누적 프로세스 대기시간</a:t>
            </a:r>
            <a:endParaRPr lang="en-US" altLang="ko-KR" sz="12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 1-7)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누적 문맥교환 횟수 카운트</a:t>
            </a:r>
          </a:p>
          <a:p>
            <a:pPr marL="0" indent="0">
              <a:buNone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</a:rPr>
              <a:t> 1-8)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모든 프로세스에 대한 스케줄링 작업 처리 완료 여부</a:t>
            </a:r>
            <a:endParaRPr lang="en-US" altLang="ko-KR" sz="12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2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latin typeface="+mn-ea"/>
              </a:rPr>
              <a:t>2) </a:t>
            </a:r>
            <a:r>
              <a:rPr lang="ko-KR" altLang="en-US" sz="1200" b="1" dirty="0">
                <a:latin typeface="+mn-ea"/>
              </a:rPr>
              <a:t>모든 프로세스에 대한 스케줄링 작업이 처리 완료 될 때까지 이하 </a:t>
            </a:r>
            <a:r>
              <a:rPr lang="en-US" altLang="ko-KR" sz="1200" b="1" dirty="0">
                <a:latin typeface="+mn-ea"/>
              </a:rPr>
              <a:t>3, 4, 5, 6</a:t>
            </a:r>
            <a:r>
              <a:rPr lang="ko-KR" altLang="en-US" sz="1200" b="1" dirty="0">
                <a:latin typeface="+mn-ea"/>
              </a:rPr>
              <a:t> 반복</a:t>
            </a:r>
            <a:endParaRPr lang="en-US" altLang="ko-KR" sz="1200" b="1" dirty="0">
              <a:latin typeface="+mn-ea"/>
            </a:endParaRPr>
          </a:p>
          <a:p>
            <a:pPr marL="0" indent="0">
              <a:buNone/>
            </a:pPr>
            <a:endParaRPr lang="en-US" altLang="ko-KR" sz="12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프로세스 도착 이벤트 및 준비 작업 처리 루틴 수행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준비 큐 재정렬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문맥교환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스케줄러에 의해 프로세스에 대한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CPU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의 처리 루틴 수행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자원 할당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해제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5)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작업이 수행 된 프로세스의 수행시간에 따라 현재 준비 큐에서 대기 중인 프로세스들에 대해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대기시간 갱신 수행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6) </a:t>
            </a:r>
            <a:r>
              <a:rPr lang="ko-KR" altLang="en-US" sz="1400" dirty="0">
                <a:latin typeface="+mn-ea"/>
              </a:rPr>
              <a:t>스케줄링 작업 완료 여부 판별 수행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DE909-3F5B-4D7D-8482-AB4A5715BCE6}"/>
              </a:ext>
            </a:extLst>
          </p:cNvPr>
          <p:cNvSpPr txBox="1"/>
          <p:nvPr/>
        </p:nvSpPr>
        <p:spPr>
          <a:xfrm>
            <a:off x="7719444" y="6540798"/>
            <a:ext cx="2147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27) Main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Flow 2</a:t>
            </a:r>
            <a:endParaRPr lang="ko-KR" altLang="en-US" sz="1600" b="1" u="sng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421E1A-B23E-4E6F-8C85-5D0570FDE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992629"/>
            <a:ext cx="5893964" cy="564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005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B09BFB-8072-4222-96DE-C1885BC2449D}"/>
              </a:ext>
            </a:extLst>
          </p:cNvPr>
          <p:cNvSpPr txBox="1"/>
          <p:nvPr/>
        </p:nvSpPr>
        <p:spPr>
          <a:xfrm>
            <a:off x="2953707" y="6513004"/>
            <a:ext cx="594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28) Main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Flow 2 </a:t>
            </a:r>
            <a:r>
              <a:rPr lang="ko-KR" altLang="en-US" sz="1600" b="1" u="sng" dirty="0"/>
              <a:t>일부</a:t>
            </a:r>
            <a:r>
              <a:rPr lang="en-US" altLang="ko-KR" sz="1600" b="1" u="sng" dirty="0"/>
              <a:t> </a:t>
            </a:r>
            <a:r>
              <a:rPr lang="ko-KR" altLang="en-US" sz="1600" b="1" u="sng" dirty="0"/>
              <a:t>소스코드 </a:t>
            </a:r>
            <a:r>
              <a:rPr lang="en-US" altLang="ko-KR" sz="1600" b="1" u="sng" dirty="0"/>
              <a:t>– </a:t>
            </a:r>
            <a:r>
              <a:rPr lang="ko-KR" altLang="en-US" sz="1600" b="1" u="sng" dirty="0"/>
              <a:t>시뮬레이션 변수 초기화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48FFD1-69B6-49A0-A203-D80FB8039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612" y="1048916"/>
            <a:ext cx="7372773" cy="54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51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Main Flow 3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1) </a:t>
            </a:r>
            <a:r>
              <a:rPr lang="ko-KR" altLang="en-US" sz="1400" dirty="0">
                <a:latin typeface="+mn-ea"/>
              </a:rPr>
              <a:t>이어서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스케줄링 작업 완료 여부 판별</a:t>
            </a:r>
            <a:endParaRPr lang="en-US" altLang="ko-KR" sz="1400" dirty="0">
              <a:latin typeface="+mn-ea"/>
            </a:endParaRPr>
          </a:p>
          <a:p>
            <a:pPr marL="342900" indent="-342900">
              <a:buAutoNum type="arabicParenR"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2) ‘</a:t>
            </a:r>
            <a:r>
              <a:rPr lang="ko-KR" altLang="en-US" sz="1400" b="1" dirty="0">
                <a:latin typeface="+mn-ea"/>
              </a:rPr>
              <a:t>모든 프로세스가 동일한 시간에 도착 가정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도착시간 입력 값 </a:t>
            </a:r>
            <a:endParaRPr lang="en-US" altLang="ko-KR" sz="14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400" b="1" dirty="0">
                <a:latin typeface="+mn-ea"/>
              </a:rPr>
              <a:t>무시</a:t>
            </a:r>
            <a:r>
              <a:rPr lang="en-US" altLang="ko-KR" sz="1400" b="1" dirty="0">
                <a:latin typeface="+mn-ea"/>
              </a:rPr>
              <a:t>)’</a:t>
            </a:r>
            <a:r>
              <a:rPr lang="ko-KR" altLang="en-US" sz="1400" b="1" dirty="0">
                <a:latin typeface="+mn-ea"/>
              </a:rPr>
              <a:t> 여부에 따라</a:t>
            </a:r>
            <a:endParaRPr lang="en-US" altLang="ko-KR" sz="1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2-1)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도착시간 입력 값 무시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: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현재 </a:t>
            </a:r>
            <a:r>
              <a:rPr lang="ko-KR" altLang="en-US" sz="1400" b="1" u="sng" dirty="0">
                <a:solidFill>
                  <a:srgbClr val="FF0000"/>
                </a:solidFill>
                <a:latin typeface="+mn-ea"/>
              </a:rPr>
              <a:t>준비 큐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에 대기 중인 프로세스가 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 없으며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현재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CPU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의 자원이 할당 된 프로세스가 없을 경우 완료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2-2)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도착시간 사용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현재 </a:t>
            </a:r>
            <a:r>
              <a:rPr lang="ko-KR" altLang="en-US" sz="1400" b="1" u="sng" dirty="0">
                <a:solidFill>
                  <a:srgbClr val="0070C0"/>
                </a:solidFill>
                <a:latin typeface="+mn-ea"/>
              </a:rPr>
              <a:t>도착 큐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에 대기 중인 프로세스가 없으며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 또한 현재 </a:t>
            </a:r>
            <a:r>
              <a:rPr lang="ko-KR" altLang="en-US" sz="1400" b="1" u="sng" dirty="0">
                <a:solidFill>
                  <a:srgbClr val="0070C0"/>
                </a:solidFill>
                <a:latin typeface="+mn-ea"/>
              </a:rPr>
              <a:t>준비 큐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에 대기 중인 프로세스가 없고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 현재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CPU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의 자원이 할당 된 프로세스가 없을 경우 완료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3) </a:t>
            </a:r>
            <a:r>
              <a:rPr lang="ko-KR" altLang="en-US" sz="1400" b="1" dirty="0">
                <a:latin typeface="+mn-ea"/>
              </a:rPr>
              <a:t>완료 여부에 따라</a:t>
            </a:r>
            <a:endParaRPr lang="en-US" altLang="ko-KR" sz="1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3-1)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완료되었을 경우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: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최종 출력결과 출력 후 종료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3-2)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완료되지 않았을 경우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: Main Flow 2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로 돌아가서 계속 수행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400" b="1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DE909-3F5B-4D7D-8482-AB4A5715BCE6}"/>
              </a:ext>
            </a:extLst>
          </p:cNvPr>
          <p:cNvSpPr txBox="1"/>
          <p:nvPr/>
        </p:nvSpPr>
        <p:spPr>
          <a:xfrm>
            <a:off x="7719444" y="6540798"/>
            <a:ext cx="2147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29) Main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Flow 3</a:t>
            </a:r>
            <a:endParaRPr lang="ko-KR" altLang="en-US" sz="1600" b="1" u="sng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C3F4BE-A955-41F0-860C-A73DEA95F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190" y="1056601"/>
            <a:ext cx="6678377" cy="548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48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06DF4C8-2DB9-43F9-85DB-D5B99E3973ED}"/>
              </a:ext>
            </a:extLst>
          </p:cNvPr>
          <p:cNvSpPr txBox="1"/>
          <p:nvPr/>
        </p:nvSpPr>
        <p:spPr>
          <a:xfrm>
            <a:off x="1412540" y="6061082"/>
            <a:ext cx="9366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30) Main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Flow 3 </a:t>
            </a:r>
            <a:r>
              <a:rPr lang="ko-KR" altLang="en-US" sz="1600" b="1" u="sng" dirty="0"/>
              <a:t>소스코드 </a:t>
            </a:r>
            <a:r>
              <a:rPr lang="en-US" altLang="ko-KR" sz="1600" b="1" u="sng" dirty="0"/>
              <a:t>– </a:t>
            </a:r>
            <a:r>
              <a:rPr lang="ko-KR" altLang="en-US" sz="1600" b="1" u="sng" dirty="0"/>
              <a:t>도착시간 무시 여부에 따른 종료 조건 판별 및 최종 출력결과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527E2B-99C9-48D8-BB23-FFEC1FCFF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200"/>
            <a:ext cx="12195073" cy="420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37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6095999" cy="58440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프로세스 도착 이벤트 및 준비 작업 </a:t>
            </a:r>
            <a:r>
              <a:rPr lang="en-US" altLang="ko-KR" sz="2400" b="1" dirty="0">
                <a:latin typeface="+mn-ea"/>
              </a:rPr>
              <a:t>1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dirty="0">
                <a:latin typeface="+mn-ea"/>
              </a:rPr>
              <a:t>1) </a:t>
            </a:r>
            <a:r>
              <a:rPr lang="ko-KR" altLang="en-US" sz="1100" dirty="0">
                <a:latin typeface="+mn-ea"/>
              </a:rPr>
              <a:t>사용자가 </a:t>
            </a:r>
            <a:r>
              <a:rPr lang="en-US" altLang="ko-KR" sz="1100" dirty="0">
                <a:latin typeface="+mn-ea"/>
              </a:rPr>
              <a:t>‘</a:t>
            </a:r>
            <a:r>
              <a:rPr lang="ko-KR" altLang="en-US" sz="1100" dirty="0">
                <a:latin typeface="+mn-ea"/>
              </a:rPr>
              <a:t>옵션</a:t>
            </a:r>
            <a:r>
              <a:rPr lang="en-US" altLang="ko-KR" sz="1100" dirty="0">
                <a:latin typeface="+mn-ea"/>
              </a:rPr>
              <a:t>‘ </a:t>
            </a:r>
            <a:r>
              <a:rPr lang="ko-KR" altLang="en-US" sz="1100" dirty="0">
                <a:latin typeface="+mn-ea"/>
              </a:rPr>
              <a:t>폼에서 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도착시간 무시를 활성화할 경우 현재 프로세스 도착 이벤트는 처리하지 않음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 (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모든 프로세스가 진행시간 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0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에 도착 가정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11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latin typeface="+mn-ea"/>
              </a:rPr>
              <a:t>2) Main Flow</a:t>
            </a:r>
            <a:r>
              <a:rPr lang="ko-KR" altLang="en-US" sz="1100" b="1" dirty="0">
                <a:latin typeface="+mn-ea"/>
              </a:rPr>
              <a:t>의 일부 변수 사용</a:t>
            </a:r>
            <a:endParaRPr lang="en-US" altLang="ko-KR" sz="11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2-1)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시뮬레이션 진행 과정 중 도착 한 프로세스 수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2-2)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누적 문맥교환 횟수 카운트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2-3)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누적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CPU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유휴시간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2-4)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누적 프로세스 실행시간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buAutoNum type="arabicParenR"/>
            </a:pPr>
            <a:endParaRPr lang="en-US" altLang="ko-KR" sz="1100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latin typeface="+mn-ea"/>
              </a:rPr>
              <a:t>1) </a:t>
            </a:r>
            <a:r>
              <a:rPr lang="ko-KR" altLang="en-US" sz="1100" b="1" dirty="0">
                <a:latin typeface="+mn-ea"/>
              </a:rPr>
              <a:t>도착 큐에서 대기 중인 프로세스 존재 시 지역변수 초기화</a:t>
            </a:r>
            <a:endParaRPr lang="en-US" altLang="ko-KR" sz="11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1-1)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시뮬레이션 현재시간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=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누적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CPU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유휴시간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+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누적 프로세스 실행시간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1-2)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다음 프로세스 도착시간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=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도착 큐에서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Peek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된 프로세스의 도착시간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1-3) CPU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가 유휴상태일 시 대기해야 할 시간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=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다음 프로세스 도착시간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– </a:t>
            </a:r>
          </a:p>
          <a:p>
            <a:pPr marL="0" indent="0">
              <a:buNone/>
            </a:pP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 시뮬레이션 현재시간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1-4) CPU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유휴상태 여부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=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현재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CPU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에 할당 된 프로세스 존재 여부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And </a:t>
            </a:r>
          </a:p>
          <a:p>
            <a:pPr marL="0" indent="0">
              <a:buNone/>
            </a:pP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 준비 큐에 대기 중인 프로세스 존재 여부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1100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dirty="0">
                <a:latin typeface="+mn-ea"/>
              </a:rPr>
              <a:t>4) CPU</a:t>
            </a:r>
            <a:r>
              <a:rPr lang="ko-KR" altLang="en-US" sz="1100" dirty="0">
                <a:latin typeface="+mn-ea"/>
              </a:rPr>
              <a:t>가 대기해야 할 시간이 존재하고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현재 </a:t>
            </a:r>
            <a:r>
              <a:rPr lang="en-US" altLang="ko-KR" sz="1100" dirty="0">
                <a:latin typeface="+mn-ea"/>
              </a:rPr>
              <a:t>CPU</a:t>
            </a:r>
            <a:r>
              <a:rPr lang="ko-KR" altLang="en-US" sz="1100" dirty="0">
                <a:latin typeface="+mn-ea"/>
              </a:rPr>
              <a:t>가 유휴 상태일 경우 </a:t>
            </a:r>
            <a:r>
              <a:rPr lang="ko-KR" altLang="en-US" sz="1100" b="1" u="sng" dirty="0">
                <a:solidFill>
                  <a:srgbClr val="FF0000"/>
                </a:solidFill>
                <a:latin typeface="+mn-ea"/>
              </a:rPr>
              <a:t>다음 프로세스가 도착 시까지 누적 </a:t>
            </a:r>
            <a:r>
              <a:rPr lang="en-US" altLang="ko-KR" sz="1100" b="1" u="sng" dirty="0">
                <a:solidFill>
                  <a:srgbClr val="FF0000"/>
                </a:solidFill>
                <a:latin typeface="+mn-ea"/>
              </a:rPr>
              <a:t>CPU </a:t>
            </a:r>
            <a:r>
              <a:rPr lang="ko-KR" altLang="en-US" sz="1100" b="1" u="sng" dirty="0">
                <a:solidFill>
                  <a:srgbClr val="FF0000"/>
                </a:solidFill>
                <a:latin typeface="+mn-ea"/>
              </a:rPr>
              <a:t>유휴시간 증가</a:t>
            </a:r>
            <a:endParaRPr lang="en-US" altLang="ko-KR" sz="1100" b="1" u="sng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dirty="0">
                <a:latin typeface="+mn-ea"/>
              </a:rPr>
              <a:t> 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4-1) 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이에 따른 시뮬레이션 현재 시간 재계산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및 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CPU 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유휴 이벤트 출력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6796655" y="6519439"/>
            <a:ext cx="4330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31) </a:t>
            </a:r>
            <a:r>
              <a:rPr lang="ko-KR" altLang="en-US" sz="1600" b="1" u="sng" dirty="0"/>
              <a:t>프로세스 도착 이벤트 및 준비 작업 </a:t>
            </a:r>
            <a:r>
              <a:rPr lang="en-US" altLang="ko-KR" sz="1600" b="1" u="sng" dirty="0"/>
              <a:t>1</a:t>
            </a:r>
            <a:endParaRPr lang="ko-KR" altLang="en-US" sz="1600" b="1" u="sng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AEA028-03F6-4CF0-B95A-4C959F094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764" y="1123831"/>
            <a:ext cx="6243458" cy="53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86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88"/>
            <a:ext cx="6979639" cy="58440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프로세스 도착 이벤트 및 준비 작업 </a:t>
            </a:r>
            <a:r>
              <a:rPr lang="en-US" altLang="ko-KR" sz="2400" b="1" dirty="0">
                <a:latin typeface="+mn-ea"/>
              </a:rPr>
              <a:t>2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dirty="0">
                <a:latin typeface="+mn-ea"/>
              </a:rPr>
              <a:t>1) </a:t>
            </a:r>
            <a:r>
              <a:rPr lang="ko-KR" altLang="en-US" sz="1100" dirty="0">
                <a:latin typeface="+mn-ea"/>
              </a:rPr>
              <a:t>이어서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현재 도착 큐에 대기 중인 프로세스들에 대해</a:t>
            </a:r>
            <a:endParaRPr lang="en-US" altLang="ko-KR" sz="1100" dirty="0">
              <a:latin typeface="+mn-ea"/>
            </a:endParaRPr>
          </a:p>
          <a:p>
            <a:pPr marL="0" indent="0">
              <a:buNone/>
            </a:pPr>
            <a:endParaRPr lang="en-US" altLang="ko-KR" sz="1100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latin typeface="+mn-ea"/>
              </a:rPr>
              <a:t>2) </a:t>
            </a:r>
            <a:r>
              <a:rPr lang="ko-KR" altLang="en-US" sz="1100" b="1" dirty="0">
                <a:latin typeface="+mn-ea"/>
              </a:rPr>
              <a:t>도착 큐에서 </a:t>
            </a:r>
            <a:r>
              <a:rPr lang="en-US" altLang="ko-KR" sz="1100" b="1" dirty="0">
                <a:latin typeface="+mn-ea"/>
              </a:rPr>
              <a:t>Peek</a:t>
            </a:r>
            <a:r>
              <a:rPr lang="ko-KR" altLang="en-US" sz="1100" b="1" dirty="0">
                <a:latin typeface="+mn-ea"/>
              </a:rPr>
              <a:t>한 프로세스 </a:t>
            </a:r>
            <a:r>
              <a:rPr lang="en-US" altLang="ko-KR" sz="1100" b="1" dirty="0">
                <a:latin typeface="+mn-ea"/>
              </a:rPr>
              <a:t>(</a:t>
            </a:r>
            <a:r>
              <a:rPr lang="ko-KR" altLang="en-US" sz="1100" b="1" dirty="0">
                <a:latin typeface="+mn-ea"/>
              </a:rPr>
              <a:t>다음 도착 예정 프로세스</a:t>
            </a:r>
            <a:r>
              <a:rPr lang="en-US" altLang="ko-KR" sz="1100" b="1" dirty="0">
                <a:latin typeface="+mn-ea"/>
              </a:rPr>
              <a:t>)</a:t>
            </a:r>
            <a:r>
              <a:rPr lang="ko-KR" altLang="en-US" sz="1100" b="1" dirty="0">
                <a:latin typeface="+mn-ea"/>
              </a:rPr>
              <a:t>의 도착시간과 현재 진행시간을 비교</a:t>
            </a:r>
            <a:endParaRPr lang="en-US" altLang="ko-KR" sz="11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2-1)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다음 도착 예정 프로세스의 도착시간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&lt;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현재 진행시간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latin typeface="+mn-ea"/>
              </a:rPr>
              <a:t> : </a:t>
            </a:r>
            <a:r>
              <a:rPr lang="ko-KR" altLang="en-US" sz="1100" b="1" dirty="0">
                <a:latin typeface="+mn-ea"/>
              </a:rPr>
              <a:t>현재시간 이전에 도착 한 프로세스 </a:t>
            </a:r>
            <a:r>
              <a:rPr lang="en-US" altLang="ko-KR" sz="1100" b="1" dirty="0">
                <a:latin typeface="+mn-ea"/>
              </a:rPr>
              <a:t>(</a:t>
            </a:r>
            <a:r>
              <a:rPr lang="ko-KR" altLang="en-US" sz="1100" b="1" dirty="0">
                <a:latin typeface="+mn-ea"/>
              </a:rPr>
              <a:t>시뮬레이션 과정에서 이전에 </a:t>
            </a:r>
            <a:r>
              <a:rPr lang="en-US" altLang="ko-KR" sz="1100" b="1" dirty="0">
                <a:latin typeface="+mn-ea"/>
              </a:rPr>
              <a:t>CPU</a:t>
            </a:r>
            <a:r>
              <a:rPr lang="ko-KR" altLang="en-US" sz="1100" b="1" dirty="0">
                <a:latin typeface="+mn-ea"/>
              </a:rPr>
              <a:t>의 자원을 </a:t>
            </a:r>
            <a:r>
              <a:rPr lang="ko-KR" altLang="en-US" sz="1100" b="1" dirty="0" err="1">
                <a:latin typeface="+mn-ea"/>
              </a:rPr>
              <a:t>할당받은</a:t>
            </a:r>
            <a:r>
              <a:rPr lang="ko-KR" altLang="en-US" sz="1100" b="1" dirty="0">
                <a:latin typeface="+mn-ea"/>
              </a:rPr>
              <a:t> 다른 프로세스가 실행되는 과정 중 이미 도착하였지만 </a:t>
            </a:r>
            <a:r>
              <a:rPr lang="en-US" altLang="ko-KR" sz="1100" b="1" dirty="0">
                <a:latin typeface="+mn-ea"/>
              </a:rPr>
              <a:t>CPU</a:t>
            </a:r>
            <a:r>
              <a:rPr lang="ko-KR" altLang="en-US" sz="1100" b="1" dirty="0">
                <a:latin typeface="+mn-ea"/>
              </a:rPr>
              <a:t>의 자원을 </a:t>
            </a:r>
            <a:r>
              <a:rPr lang="ko-KR" altLang="en-US" sz="1100" b="1" dirty="0" err="1">
                <a:latin typeface="+mn-ea"/>
              </a:rPr>
              <a:t>할당받지</a:t>
            </a:r>
            <a:r>
              <a:rPr lang="ko-KR" altLang="en-US" sz="1100" b="1" dirty="0">
                <a:latin typeface="+mn-ea"/>
              </a:rPr>
              <a:t> 못하고 대기하고 있던 프로세스</a:t>
            </a:r>
            <a:r>
              <a:rPr lang="en-US" altLang="ko-KR" sz="1100" b="1" dirty="0">
                <a:latin typeface="+mn-ea"/>
              </a:rPr>
              <a:t>)</a:t>
            </a:r>
            <a:r>
              <a:rPr lang="ko-KR" altLang="en-US" sz="1100" b="1" dirty="0">
                <a:latin typeface="+mn-ea"/>
              </a:rPr>
              <a:t>로서</a:t>
            </a:r>
            <a:r>
              <a:rPr lang="en-US" altLang="ko-KR" sz="1100" b="1" dirty="0">
                <a:latin typeface="+mn-ea"/>
              </a:rPr>
              <a:t>,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en-US" altLang="ko-KR" sz="1100" b="1" dirty="0">
                <a:latin typeface="+mn-ea"/>
              </a:rPr>
              <a:t>(</a:t>
            </a:r>
            <a:r>
              <a:rPr lang="ko-KR" altLang="en-US" sz="1100" b="1" dirty="0">
                <a:latin typeface="+mn-ea"/>
              </a:rPr>
              <a:t>현재시간 </a:t>
            </a:r>
            <a:r>
              <a:rPr lang="en-US" altLang="ko-KR" sz="1100" b="1" dirty="0">
                <a:latin typeface="+mn-ea"/>
              </a:rPr>
              <a:t>- </a:t>
            </a:r>
            <a:r>
              <a:rPr lang="ko-KR" altLang="en-US" sz="1100" b="1" dirty="0">
                <a:latin typeface="+mn-ea"/>
              </a:rPr>
              <a:t>도착시간</a:t>
            </a:r>
            <a:r>
              <a:rPr lang="en-US" altLang="ko-KR" sz="1100" b="1" dirty="0">
                <a:latin typeface="+mn-ea"/>
              </a:rPr>
              <a:t>)</a:t>
            </a:r>
            <a:r>
              <a:rPr lang="ko-KR" altLang="en-US" sz="1100" b="1" dirty="0">
                <a:latin typeface="+mn-ea"/>
              </a:rPr>
              <a:t>으로 해당 프로세스의 대기시간 할당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준비 큐에 삽입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도착 한 프로세스 수 증가</a:t>
            </a:r>
            <a:endParaRPr lang="en-US" altLang="ko-KR" sz="11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2-2)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다음 도착 예정 프로세스의 도착시간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=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현재 진행시간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latin typeface="+mn-ea"/>
              </a:rPr>
              <a:t> : </a:t>
            </a:r>
            <a:r>
              <a:rPr lang="ko-KR" altLang="en-US" sz="1100" b="1" dirty="0">
                <a:latin typeface="+mn-ea"/>
              </a:rPr>
              <a:t>현재시간에 도착 한 프로세스로서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준비 큐에 삽입 </a:t>
            </a:r>
            <a:r>
              <a:rPr lang="en-US" altLang="ko-KR" sz="1100" b="1" dirty="0">
                <a:latin typeface="+mn-ea"/>
              </a:rPr>
              <a:t>(</a:t>
            </a:r>
            <a:r>
              <a:rPr lang="ko-KR" altLang="en-US" sz="1100" b="1" dirty="0">
                <a:latin typeface="+mn-ea"/>
              </a:rPr>
              <a:t>방금 도착하였으므로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대기시간 할당이 필요 없음</a:t>
            </a:r>
            <a:r>
              <a:rPr lang="en-US" altLang="ko-KR" sz="1100" b="1" dirty="0">
                <a:latin typeface="+mn-ea"/>
              </a:rPr>
              <a:t>), </a:t>
            </a:r>
            <a:r>
              <a:rPr lang="ko-KR" altLang="en-US" sz="1100" b="1" dirty="0">
                <a:latin typeface="+mn-ea"/>
              </a:rPr>
              <a:t>도착 한 프로세스 수 증가</a:t>
            </a:r>
            <a:endParaRPr lang="en-US" altLang="ko-KR" sz="11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2-3)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다음 도착 예정 프로세스의 도착시간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&gt;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현재 진행시간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latin typeface="+mn-ea"/>
              </a:rPr>
              <a:t> : </a:t>
            </a:r>
            <a:r>
              <a:rPr lang="ko-KR" altLang="en-US" sz="1100" b="1" dirty="0">
                <a:latin typeface="+mn-ea"/>
              </a:rPr>
              <a:t>아직 도착하지 않은 프로세스일 경우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도착시간 순서대로 정렬되어 있는 도착 큐에서 판별 종료</a:t>
            </a:r>
            <a:endParaRPr lang="en-US" altLang="ko-KR" sz="1100" b="1" dirty="0">
              <a:latin typeface="+mn-ea"/>
            </a:endParaRPr>
          </a:p>
          <a:p>
            <a:pPr marL="0" indent="0">
              <a:buNone/>
            </a:pP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latin typeface="+mn-ea"/>
              </a:rPr>
              <a:t>3) </a:t>
            </a:r>
            <a:r>
              <a:rPr lang="ko-KR" altLang="en-US" sz="1100" b="1" dirty="0">
                <a:latin typeface="+mn-ea"/>
              </a:rPr>
              <a:t>필요 할 경우 준비 큐 재정렬 및 문맥교환 수행</a:t>
            </a:r>
            <a:endParaRPr lang="en-US" altLang="ko-KR" sz="1100" b="1">
              <a:latin typeface="+mn-ea"/>
            </a:endParaRPr>
          </a:p>
          <a:p>
            <a:pPr marL="0" indent="0">
              <a:buNone/>
            </a:pPr>
            <a:r>
              <a:rPr lang="en-US" altLang="ko-KR" sz="1100" b="1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이는 현재 스케줄링 알고리즘에 따르며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상세 내용은 뒤에서 설명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)</a:t>
            </a:r>
            <a:endParaRPr lang="en-US" altLang="ko-KR" sz="11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3-1)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프로세스가 도착하지 않은 상황에서 불필요한 정렬에 따른 오버헤드를 방지하기 위해 도착 한 프로세스가 존재하지 않을 경우 재정렬을 수행하지 않는다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=&gt; 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단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, HRRN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의 경우 실시간으로 우선순위를 갱신하여 재정렬을 수행하므로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이는 제외</a:t>
            </a:r>
          </a:p>
          <a:p>
            <a:pPr marL="0" indent="0">
              <a:buNone/>
            </a:pP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3-2)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다음 도착 이벤트 처리를 위해 시뮬레이션 진행 과정 중 도착 한 프로세스 수 초기화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 3-3) </a:t>
            </a:r>
            <a:r>
              <a:rPr lang="ko-KR" altLang="en-US" sz="1100" b="1" dirty="0">
                <a:solidFill>
                  <a:srgbClr val="0070C0"/>
                </a:solidFill>
                <a:latin typeface="+mn-ea"/>
              </a:rPr>
              <a:t>문맥교환이 발생 할 경우 누적 문맥교환 횟수 증가</a:t>
            </a:r>
            <a:endParaRPr lang="en-US" altLang="ko-KR" sz="11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7219512" y="6519439"/>
            <a:ext cx="4330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32) </a:t>
            </a:r>
            <a:r>
              <a:rPr lang="ko-KR" altLang="en-US" sz="1600" b="1" u="sng" dirty="0"/>
              <a:t>프로세스 도착 이벤트 및 준비 작업 </a:t>
            </a:r>
            <a:r>
              <a:rPr lang="en-US" altLang="ko-KR" sz="1600" b="1" u="sng" dirty="0"/>
              <a:t>2</a:t>
            </a:r>
            <a:endParaRPr lang="ko-KR" altLang="en-US" sz="1600" b="1" u="sng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8E64A3-5D70-40A1-B4A3-378A85255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13" y="1005849"/>
            <a:ext cx="4330283" cy="55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2) </a:t>
            </a:r>
            <a:r>
              <a:rPr lang="ko-KR" altLang="en-US" sz="3200" b="1" dirty="0">
                <a:latin typeface="+mj-ea"/>
              </a:rPr>
              <a:t>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CA19B92-DAD5-4946-BB3F-E5BDB034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9629"/>
            <a:ext cx="12192000" cy="584399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프로세스 </a:t>
            </a:r>
            <a:r>
              <a:rPr lang="en-US" altLang="ko-KR" sz="2400" b="1" dirty="0">
                <a:latin typeface="+mn-ea"/>
              </a:rPr>
              <a:t>(Process) </a:t>
            </a:r>
            <a:r>
              <a:rPr lang="en-US" altLang="ko-KR" sz="2400" dirty="0">
                <a:latin typeface="+mn-ea"/>
              </a:rPr>
              <a:t>:</a:t>
            </a: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프로세스란 실행 중에 있는 프로그램을 의미한다</a:t>
            </a:r>
            <a:r>
              <a:rPr lang="en-US" altLang="ko-KR" sz="1800" dirty="0">
                <a:latin typeface="+mn-ea"/>
              </a:rPr>
              <a:t>.   </a:t>
            </a: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프로세스 상태 및 상태전이 </a:t>
            </a:r>
            <a:r>
              <a:rPr lang="en-US" altLang="ko-KR" sz="2400" dirty="0">
                <a:latin typeface="+mn-ea"/>
              </a:rPr>
              <a:t>: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1) </a:t>
            </a:r>
            <a:r>
              <a:rPr lang="ko-KR" altLang="en-US" sz="1800" dirty="0">
                <a:latin typeface="+mn-ea"/>
              </a:rPr>
              <a:t>준비 상태 </a:t>
            </a:r>
            <a:r>
              <a:rPr lang="en-US" altLang="ko-KR" sz="1800" dirty="0">
                <a:latin typeface="+mn-ea"/>
              </a:rPr>
              <a:t>(READY) : 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CPU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의 자원을 할당 받으려고 대기하는 상태</a:t>
            </a:r>
            <a:endParaRPr lang="ko-KR" altLang="en-US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2) </a:t>
            </a:r>
            <a:r>
              <a:rPr lang="ko-KR" altLang="en-US" sz="1800" dirty="0">
                <a:latin typeface="+mn-ea"/>
              </a:rPr>
              <a:t>실행 상태 </a:t>
            </a:r>
            <a:r>
              <a:rPr lang="en-US" altLang="ko-KR" sz="1800" dirty="0">
                <a:latin typeface="+mn-ea"/>
              </a:rPr>
              <a:t>(RUNNING) 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프로세스가 실행을 위해 선택 된 상태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3) </a:t>
            </a:r>
            <a:r>
              <a:rPr lang="ko-KR" altLang="en-US" sz="1800" dirty="0">
                <a:latin typeface="+mn-ea"/>
              </a:rPr>
              <a:t>종료 상태 </a:t>
            </a:r>
            <a:r>
              <a:rPr lang="en-US" altLang="ko-KR" sz="1800" dirty="0">
                <a:latin typeface="+mn-ea"/>
              </a:rPr>
              <a:t>(TERMINATED) 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프로세스가 자신의 작업을 모두 완료한 상태</a:t>
            </a:r>
            <a:endParaRPr lang="ko-KR" altLang="en-US" sz="18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※ </a:t>
            </a:r>
            <a:r>
              <a:rPr lang="ko-KR" altLang="en-US" sz="1800" dirty="0">
                <a:latin typeface="+mn-ea"/>
              </a:rPr>
              <a:t>실제 프로세스의 상태에는 </a:t>
            </a:r>
            <a:r>
              <a:rPr lang="en-US" altLang="ko-KR" sz="1800" b="1" u="sng" dirty="0"/>
              <a:t>Fig 1) Process State Transition</a:t>
            </a:r>
            <a:r>
              <a:rPr lang="ko-KR" altLang="en-US" sz="1800" dirty="0"/>
              <a:t>와 같이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ko-KR" altLang="en-US" sz="1800" dirty="0">
                <a:latin typeface="+mn-ea"/>
              </a:rPr>
              <a:t>추가적으로 </a:t>
            </a:r>
            <a:r>
              <a:rPr lang="en-US" altLang="ko-KR" sz="1800" dirty="0">
                <a:latin typeface="+mn-ea"/>
              </a:rPr>
              <a:t>I/O </a:t>
            </a:r>
            <a:r>
              <a:rPr lang="ko-KR" altLang="en-US" sz="1800" dirty="0">
                <a:latin typeface="+mn-ea"/>
              </a:rPr>
              <a:t>작업과 같은 처리를 위한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중지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(BLOCKED) </a:t>
            </a:r>
            <a:r>
              <a:rPr lang="ko-KR" altLang="en-US" sz="1800" dirty="0">
                <a:latin typeface="+mn-ea"/>
              </a:rPr>
              <a:t>상태가 존재하며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실행 상태에서 </a:t>
            </a:r>
            <a:r>
              <a:rPr lang="en-US" altLang="ko-KR" sz="1800" dirty="0">
                <a:latin typeface="+mn-ea"/>
              </a:rPr>
              <a:t>I/O </a:t>
            </a:r>
            <a:r>
              <a:rPr lang="ko-KR" altLang="en-US" sz="1800" dirty="0">
                <a:latin typeface="+mn-ea"/>
              </a:rPr>
              <a:t>작업 발생 시 중단 상태로 전이되지만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이는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단순화하기 위해 생략하며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선점형 스케줄링에서 프로세스 간 선점을 위한 문맥교환이 발생할 경우 강제로 실행 상태에서 준비 상태로 전이</a:t>
            </a:r>
            <a:r>
              <a:rPr lang="ko-KR" altLang="en-US" sz="1800" dirty="0">
                <a:latin typeface="+mn-ea"/>
              </a:rPr>
              <a:t>한다</a:t>
            </a:r>
            <a:r>
              <a:rPr lang="en-US" altLang="ko-KR" sz="1800" dirty="0">
                <a:latin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47DB1-5543-407F-90B8-27D128798A2E}"/>
              </a:ext>
            </a:extLst>
          </p:cNvPr>
          <p:cNvSpPr txBox="1"/>
          <p:nvPr/>
        </p:nvSpPr>
        <p:spPr>
          <a:xfrm>
            <a:off x="8065292" y="3996507"/>
            <a:ext cx="3281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1) Process State Transition</a:t>
            </a:r>
            <a:endParaRPr lang="ko-KR" altLang="en-US" sz="1600" b="1" u="sng" dirty="0"/>
          </a:p>
        </p:txBody>
      </p:sp>
      <p:pic>
        <p:nvPicPr>
          <p:cNvPr id="1028" name="Picture 4" descr="Operating System: GATE CSE 1996 | Question: 1.18">
            <a:extLst>
              <a:ext uri="{FF2B5EF4-FFF2-40B4-BE49-F238E27FC236}">
                <a16:creationId xmlns:a16="http://schemas.microsoft.com/office/drawing/2014/main" id="{059188C8-CB22-42CA-8E17-599791F86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0" y="1427427"/>
            <a:ext cx="4467225" cy="249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351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436227" y="6452693"/>
            <a:ext cx="11079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33) </a:t>
            </a:r>
            <a:r>
              <a:rPr lang="ko-KR" altLang="en-US" sz="1600" b="1" u="sng" dirty="0"/>
              <a:t>프로세스 도착 이벤트 및 준비 작업 </a:t>
            </a:r>
            <a:r>
              <a:rPr lang="en-US" altLang="ko-KR" sz="1600" b="1" u="sng" dirty="0"/>
              <a:t>1, 2</a:t>
            </a:r>
            <a:r>
              <a:rPr lang="ko-KR" altLang="en-US" sz="1600" b="1" u="sng" dirty="0"/>
              <a:t>의 소스코드 </a:t>
            </a:r>
            <a:r>
              <a:rPr lang="en-US" altLang="ko-KR" sz="1600" b="1" u="sng" dirty="0"/>
              <a:t>– </a:t>
            </a:r>
            <a:r>
              <a:rPr lang="ko-KR" altLang="en-US" sz="1600" b="1" u="sng" dirty="0"/>
              <a:t>도착 이벤트 및 도착 한 프로세스에 대한 대기시간 할당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9D16C8-6796-487E-B01F-3A4F1FC5D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525" y="1013988"/>
            <a:ext cx="8592948" cy="542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57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9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스케줄링 알고리즘에 따른 준비 작업 처리 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준비 큐 재정렬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문맥교환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>
              <a:buFontTx/>
              <a:buChar char="-"/>
            </a:pPr>
            <a:endParaRPr lang="en-US" altLang="ko-KR" sz="1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1) First Come First Service (</a:t>
            </a:r>
            <a:r>
              <a:rPr lang="ko-KR" altLang="en-US" sz="1400" b="1" dirty="0">
                <a:latin typeface="+mn-ea"/>
              </a:rPr>
              <a:t>비선점형</a:t>
            </a:r>
            <a:r>
              <a:rPr lang="en-US" altLang="ko-KR" sz="1400" b="1" dirty="0">
                <a:latin typeface="+mn-ea"/>
              </a:rPr>
              <a:t>) :</a:t>
            </a: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초기 우선순위를 무시 할 경우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준비 큐에 대한 정렬 수행하지 않음</a:t>
            </a: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초기 우선순위를 사용 할 경우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도착 한 프로세스가 존재 할 경우</a:t>
            </a:r>
            <a:r>
              <a:rPr lang="ko-KR" altLang="en-US" sz="1400" dirty="0">
                <a:latin typeface="+mn-ea"/>
              </a:rPr>
              <a:t> 준비 큐에 대한 높은 우선순위 기준 실행 위하여 우선순위 기준 내림차순 정렬</a:t>
            </a: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2) Shortest Job First (</a:t>
            </a:r>
            <a:r>
              <a:rPr lang="ko-KR" altLang="en-US" sz="1400" b="1" dirty="0">
                <a:latin typeface="+mn-ea"/>
              </a:rPr>
              <a:t>비선점형</a:t>
            </a:r>
            <a:r>
              <a:rPr lang="en-US" altLang="ko-KR" sz="1400" b="1" dirty="0">
                <a:latin typeface="+mn-ea"/>
              </a:rPr>
              <a:t>) :</a:t>
            </a: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초기 우선순위를 무시 할 경우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도착 한 프로세스가 존재 할 경우 </a:t>
            </a:r>
            <a:r>
              <a:rPr lang="ko-KR" altLang="en-US" sz="1400" dirty="0">
                <a:latin typeface="+mn-ea"/>
              </a:rPr>
              <a:t>준비 큐에 대한 짧은 실행시간 우선 실행 위하여 실행시간 기준 오름차순 정렬</a:t>
            </a: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초기 우선순위를 사용 할 경우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도착 한 프로세스가 존재 할 경우 </a:t>
            </a:r>
            <a:r>
              <a:rPr lang="ko-KR" altLang="en-US" sz="1400" dirty="0">
                <a:latin typeface="+mn-ea"/>
              </a:rPr>
              <a:t>준비 큐에 대한 짧은 실행시간 우선 실행 위하여 실행시간 기준 오름차순 정렬 및 우선순위 기준 내림차순 정렬</a:t>
            </a: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endParaRPr lang="ko-KR" altLang="en-US" sz="1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3) Highest Response-Ratio Next (</a:t>
            </a:r>
            <a:r>
              <a:rPr lang="ko-KR" altLang="en-US" sz="1400" b="1" dirty="0">
                <a:latin typeface="+mn-ea"/>
              </a:rPr>
              <a:t>비선점형</a:t>
            </a:r>
            <a:r>
              <a:rPr lang="en-US" altLang="ko-KR" sz="1400" b="1" dirty="0">
                <a:latin typeface="+mn-ea"/>
              </a:rPr>
              <a:t>) :</a:t>
            </a: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대기시간</a:t>
            </a:r>
            <a:r>
              <a:rPr lang="en-US" altLang="ko-KR" sz="1400" b="1" dirty="0">
                <a:latin typeface="+mn-ea"/>
              </a:rPr>
              <a:t>+</a:t>
            </a:r>
            <a:r>
              <a:rPr lang="ko-KR" altLang="en-US" sz="1400" b="1" dirty="0">
                <a:latin typeface="+mn-ea"/>
              </a:rPr>
              <a:t>실행시간</a:t>
            </a:r>
            <a:r>
              <a:rPr lang="en-US" altLang="ko-KR" sz="1400" b="1" dirty="0">
                <a:latin typeface="+mn-ea"/>
              </a:rPr>
              <a:t>) / </a:t>
            </a:r>
            <a:r>
              <a:rPr lang="ko-KR" altLang="en-US" sz="1400" b="1" dirty="0">
                <a:latin typeface="+mn-ea"/>
              </a:rPr>
              <a:t>실행시간</a:t>
            </a:r>
            <a:r>
              <a:rPr lang="ko-KR" altLang="en-US" sz="1400" dirty="0">
                <a:latin typeface="+mn-ea"/>
              </a:rPr>
              <a:t>으로 현재 준비 큐에서 대기 중인 프로세스들에 대하여 우선순위 갱신하여 할당</a:t>
            </a: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초기 우선순위를 무시 할 경우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갱신 된 우선순위 할당</a:t>
            </a: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초기 우선순위를 사용 할 경우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초기 우선순위가 갱신 된 우선순위보다 같거나 높을 경우 초기 우선순위를 계속 이용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갱신 된 우선순위가 초기 우선순위보다 높을 경우 갱신 된 우선순위로 우선순위 갱신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사용자가 부여한 초기 우선순위는 갱신 된 우선순위보다 높은 우선순위를 갖는다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.)</a:t>
            </a:r>
          </a:p>
          <a:p>
            <a:pPr marL="0" indent="0">
              <a:buNone/>
            </a:pP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항상</a:t>
            </a:r>
            <a:r>
              <a:rPr lang="ko-KR" altLang="en-US" sz="1400" dirty="0">
                <a:latin typeface="+mn-ea"/>
              </a:rPr>
              <a:t> 준비 큐에 대한 높은 우선순위 기준 실행 위하여 우선순위 기준 내림차순 정렬</a:t>
            </a:r>
            <a:endParaRPr lang="ko-KR" altLang="en-US" sz="6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5649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1661020" y="5181526"/>
            <a:ext cx="10026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34) </a:t>
            </a:r>
            <a:r>
              <a:rPr lang="ko-KR" altLang="en-US" sz="1600" b="1" u="sng" dirty="0"/>
              <a:t>스케줄링 알고리즘에 따른 준비 작업 처리 </a:t>
            </a:r>
            <a:r>
              <a:rPr lang="en-US" altLang="ko-KR" sz="1600" b="1" u="sng" dirty="0"/>
              <a:t>(</a:t>
            </a:r>
            <a:r>
              <a:rPr lang="ko-KR" altLang="en-US" sz="1600" b="1" u="sng" dirty="0"/>
              <a:t>준비 큐 재정렬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문맥교환</a:t>
            </a:r>
            <a:r>
              <a:rPr lang="en-US" altLang="ko-KR" sz="1600" b="1" u="sng" dirty="0"/>
              <a:t>)</a:t>
            </a:r>
            <a:r>
              <a:rPr lang="ko-KR" altLang="en-US" sz="1600" b="1" u="sng" dirty="0"/>
              <a:t>의 일부</a:t>
            </a:r>
            <a:r>
              <a:rPr lang="en-US" altLang="ko-KR" sz="1600" b="1" u="sng" dirty="0"/>
              <a:t> </a:t>
            </a:r>
            <a:r>
              <a:rPr lang="ko-KR" altLang="en-US" sz="1600" b="1" u="sng" dirty="0"/>
              <a:t>소스코드 </a:t>
            </a:r>
            <a:r>
              <a:rPr lang="en-US" altLang="ko-KR" sz="1600" b="1" u="sng" dirty="0"/>
              <a:t>1</a:t>
            </a:r>
            <a:endParaRPr lang="ko-KR" altLang="en-US" sz="1600" b="1" u="sng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81010F-4896-4F4D-8B92-FECDB02C8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" y="2221815"/>
            <a:ext cx="12216212" cy="272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12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1518408" y="6503981"/>
            <a:ext cx="956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35) </a:t>
            </a:r>
            <a:r>
              <a:rPr lang="ko-KR" altLang="en-US" sz="1600" b="1" u="sng" dirty="0"/>
              <a:t>스케줄링 알고리즘에 따른 준비 작업 처리 </a:t>
            </a:r>
            <a:r>
              <a:rPr lang="en-US" altLang="ko-KR" sz="1600" b="1" u="sng" dirty="0"/>
              <a:t>(</a:t>
            </a:r>
            <a:r>
              <a:rPr lang="ko-KR" altLang="en-US" sz="1600" b="1" u="sng" dirty="0"/>
              <a:t>준비 큐 재정렬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문맥교환</a:t>
            </a:r>
            <a:r>
              <a:rPr lang="en-US" altLang="ko-KR" sz="1600" b="1" u="sng" dirty="0"/>
              <a:t>)</a:t>
            </a:r>
            <a:r>
              <a:rPr lang="ko-KR" altLang="en-US" sz="1600" b="1" u="sng" dirty="0"/>
              <a:t>의 일부</a:t>
            </a:r>
            <a:r>
              <a:rPr lang="en-US" altLang="ko-KR" sz="1600" b="1" u="sng" dirty="0"/>
              <a:t> </a:t>
            </a:r>
            <a:r>
              <a:rPr lang="ko-KR" altLang="en-US" sz="1600" b="1" u="sng" dirty="0"/>
              <a:t>소스코드 </a:t>
            </a:r>
            <a:r>
              <a:rPr lang="en-US" altLang="ko-KR" sz="1600" b="1" u="sng" dirty="0"/>
              <a:t>2</a:t>
            </a:r>
            <a:endParaRPr lang="ko-KR" altLang="en-US" sz="1600" b="1" u="sng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4C12AC-41F5-409D-A8BC-1F4671C75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49" y="1160449"/>
            <a:ext cx="11333527" cy="53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28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95"/>
            <a:ext cx="12191999" cy="58440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스케줄링 알고리즘에 따른 준비 작업 처리 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준비 큐 재정렬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문맥교환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latin typeface="+mn-ea"/>
              </a:rPr>
              <a:t>4) Priority-based scheduling (</a:t>
            </a:r>
            <a:r>
              <a:rPr lang="ko-KR" altLang="en-US" sz="1200" b="1" dirty="0">
                <a:latin typeface="+mn-ea"/>
              </a:rPr>
              <a:t>비선점형</a:t>
            </a:r>
            <a:r>
              <a:rPr lang="en-US" altLang="ko-KR" sz="1200" b="1" dirty="0">
                <a:latin typeface="+mn-ea"/>
              </a:rPr>
              <a:t>) :</a:t>
            </a:r>
          </a:p>
          <a:p>
            <a:pPr marL="0" indent="0">
              <a:buNone/>
            </a:pP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도착 한 프로세스가 존재 할 경우 </a:t>
            </a:r>
            <a:r>
              <a:rPr lang="ko-KR" altLang="en-US" sz="1200" dirty="0">
                <a:latin typeface="+mn-ea"/>
              </a:rPr>
              <a:t>준비 큐에 대한 높은 우선순위 기준 실행 위하여 우선순위 기준 내림차순 정렬</a:t>
            </a:r>
            <a:endParaRPr lang="en-US" altLang="ko-KR" sz="1200" dirty="0">
              <a:latin typeface="+mn-ea"/>
            </a:endParaRPr>
          </a:p>
          <a:p>
            <a:pPr marL="0" indent="0">
              <a:buNone/>
            </a:pPr>
            <a:endParaRPr lang="en-US" altLang="ko-KR" sz="12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latin typeface="+mn-ea"/>
              </a:rPr>
              <a:t>5) Shortest Remaining Time Next (</a:t>
            </a:r>
            <a:r>
              <a:rPr lang="ko-KR" altLang="en-US" sz="1200" b="1" dirty="0">
                <a:latin typeface="+mn-ea"/>
              </a:rPr>
              <a:t>선점형</a:t>
            </a:r>
            <a:r>
              <a:rPr lang="en-US" altLang="ko-KR" sz="1200" b="1" dirty="0">
                <a:latin typeface="+mn-ea"/>
              </a:rPr>
              <a:t>) :</a:t>
            </a:r>
          </a:p>
          <a:p>
            <a:pPr marL="0" indent="0">
              <a:buNone/>
            </a:pP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초기 우선순위를 무시 할 경우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도착 한 프로세스가 존재 할 경우 </a:t>
            </a:r>
            <a:r>
              <a:rPr lang="ko-KR" altLang="en-US" sz="1200" dirty="0">
                <a:latin typeface="+mn-ea"/>
              </a:rPr>
              <a:t>준비 큐에 대한 짧은 실행시간 우선 실행 위하여 실행시간 기준 오름차순 정렬</a:t>
            </a:r>
          </a:p>
          <a:p>
            <a:pPr marL="0" indent="0">
              <a:buNone/>
            </a:pP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초기 우선순위를 사용 할 경우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도착 한 프로세스가 존재 할 경우 </a:t>
            </a:r>
            <a:r>
              <a:rPr lang="ko-KR" altLang="en-US" sz="1200" dirty="0">
                <a:latin typeface="+mn-ea"/>
              </a:rPr>
              <a:t>준비 큐에 대한 짧은 실행시간 우선 실행 위하여 실행시간 기준 오름차순 정렬 및 우선순위 기준 내림차순 정렬</a:t>
            </a:r>
          </a:p>
          <a:p>
            <a:pPr marL="0" indent="0">
              <a:buNone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현재 실행 중인 프로세스가 존재하며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준비 큐에 대기 중인 프로세스가 존재하면서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현재 실행 중인 프로세스보다 준비 큐의 프로세스보다 남은 실행시간이 더 짧은 경우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문맥교환 수행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12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latin typeface="+mn-ea"/>
              </a:rPr>
              <a:t>6) Round-Robin (</a:t>
            </a:r>
            <a:r>
              <a:rPr lang="ko-KR" altLang="en-US" sz="1200" b="1" dirty="0">
                <a:latin typeface="+mn-ea"/>
              </a:rPr>
              <a:t>선점형</a:t>
            </a:r>
            <a:r>
              <a:rPr lang="en-US" altLang="ko-KR" sz="1200" b="1" dirty="0">
                <a:latin typeface="+mn-ea"/>
              </a:rPr>
              <a:t>) :</a:t>
            </a:r>
          </a:p>
          <a:p>
            <a:pPr marL="0" indent="0">
              <a:buNone/>
            </a:pP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초기 우선순위를 무시 할 경우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준비 큐에 대한 정렬 수행하지 않음</a:t>
            </a:r>
          </a:p>
          <a:p>
            <a:pPr marL="0" indent="0">
              <a:buNone/>
            </a:pP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초기 우선순위를 사용 할 경우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도착 한 프로세스가 존재 할 경우</a:t>
            </a:r>
            <a:r>
              <a:rPr lang="ko-KR" altLang="en-US" sz="1200" dirty="0">
                <a:latin typeface="+mn-ea"/>
              </a:rPr>
              <a:t> 준비 큐에 대한 높은 우선순위 기준 실행 위하여 우선순위 기준 내림차순 정렬</a:t>
            </a:r>
          </a:p>
          <a:p>
            <a:pPr marL="0" indent="0">
              <a:buNone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현재 실행 중인 프로세스가 존재하며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준비 큐에 대기 중인 프로세스가 존재하면 문맥교환 수행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12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200" b="1" dirty="0">
                <a:latin typeface="+mn-ea"/>
              </a:rPr>
              <a:t>7) Priority-based scheduling (</a:t>
            </a:r>
            <a:r>
              <a:rPr lang="ko-KR" altLang="en-US" sz="1200" b="1" dirty="0">
                <a:latin typeface="+mn-ea"/>
              </a:rPr>
              <a:t>선점형</a:t>
            </a:r>
            <a:r>
              <a:rPr lang="en-US" altLang="ko-KR" sz="1200" b="1" dirty="0">
                <a:latin typeface="+mn-ea"/>
              </a:rPr>
              <a:t>) :</a:t>
            </a:r>
          </a:p>
          <a:p>
            <a:pPr marL="0" indent="0">
              <a:buNone/>
            </a:pPr>
            <a:r>
              <a:rPr lang="ko-KR" altLang="en-US" sz="1200" b="1" dirty="0">
                <a:solidFill>
                  <a:srgbClr val="0070C0"/>
                </a:solidFill>
                <a:latin typeface="+mn-ea"/>
              </a:rPr>
              <a:t>도착 한 프로세스가 존재 할 경우 </a:t>
            </a:r>
            <a:r>
              <a:rPr lang="ko-KR" altLang="en-US" sz="1200" dirty="0">
                <a:latin typeface="+mn-ea"/>
              </a:rPr>
              <a:t>준비 큐에 대한 높은 우선순위 기준 실행 위하여 우선순위 기준 내림차순 정렬</a:t>
            </a:r>
          </a:p>
          <a:p>
            <a:pPr marL="0" indent="0">
              <a:buNone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현재 실행 중인 프로세스가 존재하며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준비 큐에 대기 중인 프로세스가 존재하면서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현재 실행 중인 프로세스보다 준비 큐의 프로세스가 우선순위가 높은 경우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문맥교환 수행</a:t>
            </a:r>
          </a:p>
        </p:txBody>
      </p:sp>
    </p:spTree>
    <p:extLst>
      <p:ext uri="{BB962C8B-B14F-4D97-AF65-F5344CB8AC3E}">
        <p14:creationId xmlns:p14="http://schemas.microsoft.com/office/powerpoint/2010/main" val="1692344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1542883" y="6519446"/>
            <a:ext cx="9106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36) </a:t>
            </a:r>
            <a:r>
              <a:rPr lang="ko-KR" altLang="en-US" sz="1600" b="1" u="sng" dirty="0"/>
              <a:t>스케줄링 알고리즘에 따른 준비 작업 처리 </a:t>
            </a:r>
            <a:r>
              <a:rPr lang="en-US" altLang="ko-KR" sz="1600" b="1" u="sng" dirty="0"/>
              <a:t>(</a:t>
            </a:r>
            <a:r>
              <a:rPr lang="ko-KR" altLang="en-US" sz="1600" b="1" u="sng" dirty="0"/>
              <a:t>준비 큐 재정렬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문맥교환</a:t>
            </a:r>
            <a:r>
              <a:rPr lang="en-US" altLang="ko-KR" sz="1600" b="1" u="sng" dirty="0"/>
              <a:t>)</a:t>
            </a:r>
            <a:r>
              <a:rPr lang="ko-KR" altLang="en-US" sz="1600" b="1" u="sng" dirty="0"/>
              <a:t>의 일부</a:t>
            </a:r>
            <a:r>
              <a:rPr lang="en-US" altLang="ko-KR" sz="1600" b="1" u="sng" dirty="0"/>
              <a:t> </a:t>
            </a:r>
            <a:r>
              <a:rPr lang="ko-KR" altLang="en-US" sz="1600" b="1" u="sng" dirty="0"/>
              <a:t>소스코드 </a:t>
            </a:r>
            <a:r>
              <a:rPr lang="en-US" altLang="ko-KR" sz="1600" b="1" u="sng" dirty="0"/>
              <a:t>3</a:t>
            </a:r>
            <a:endParaRPr lang="ko-KR" altLang="en-US" sz="1600" b="1" u="sng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81431D-F19A-4C89-BBFC-FC175FAF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62" y="1079728"/>
            <a:ext cx="8313871" cy="542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92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1542883" y="6519446"/>
            <a:ext cx="9106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37) </a:t>
            </a:r>
            <a:r>
              <a:rPr lang="ko-KR" altLang="en-US" sz="1600" b="1" u="sng" dirty="0"/>
              <a:t>스케줄링 알고리즘에 따른 준비 작업 처리 </a:t>
            </a:r>
            <a:r>
              <a:rPr lang="en-US" altLang="ko-KR" sz="1600" b="1" u="sng" dirty="0"/>
              <a:t>(</a:t>
            </a:r>
            <a:r>
              <a:rPr lang="ko-KR" altLang="en-US" sz="1600" b="1" u="sng" dirty="0"/>
              <a:t>준비 큐 재정렬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문맥교환</a:t>
            </a:r>
            <a:r>
              <a:rPr lang="en-US" altLang="ko-KR" sz="1600" b="1" u="sng" dirty="0"/>
              <a:t>)</a:t>
            </a:r>
            <a:r>
              <a:rPr lang="ko-KR" altLang="en-US" sz="1600" b="1" u="sng" dirty="0"/>
              <a:t>의 일부</a:t>
            </a:r>
            <a:r>
              <a:rPr lang="en-US" altLang="ko-KR" sz="1600" b="1" u="sng" dirty="0"/>
              <a:t> </a:t>
            </a:r>
            <a:r>
              <a:rPr lang="ko-KR" altLang="en-US" sz="1600" b="1" u="sng" dirty="0"/>
              <a:t>소스코드 </a:t>
            </a:r>
            <a:r>
              <a:rPr lang="en-US" altLang="ko-KR" sz="1600" b="1" u="sng" dirty="0"/>
              <a:t>4</a:t>
            </a:r>
            <a:endParaRPr lang="ko-KR" altLang="en-US" sz="1600" b="1" u="sng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AA237E-8C85-4F6A-84F8-12981BFCF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855" y="1093695"/>
            <a:ext cx="8936286" cy="537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49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88"/>
            <a:ext cx="8330267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스케줄러에 의해 프로세스에 대한 </a:t>
            </a:r>
            <a:r>
              <a:rPr lang="en-US" altLang="ko-KR" sz="2400" b="1" dirty="0">
                <a:latin typeface="+mn-ea"/>
              </a:rPr>
              <a:t>CPU</a:t>
            </a:r>
            <a:r>
              <a:rPr lang="ko-KR" altLang="en-US" sz="2400" b="1" dirty="0">
                <a:latin typeface="+mn-ea"/>
              </a:rPr>
              <a:t>의 처리 </a:t>
            </a:r>
            <a:r>
              <a:rPr lang="en-US" altLang="ko-KR" sz="2400" b="1" dirty="0">
                <a:latin typeface="+mn-ea"/>
              </a:rPr>
              <a:t>1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1) Main Flow</a:t>
            </a:r>
            <a:r>
              <a:rPr lang="ko-KR" altLang="en-US" sz="1400" b="1" dirty="0">
                <a:latin typeface="+mn-ea"/>
              </a:rPr>
              <a:t>의 일부 변수 사용</a:t>
            </a:r>
            <a:endParaRPr lang="en-US" altLang="ko-KR" sz="1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1-1)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선점형 스케줄링 여부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1-2)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누적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CPU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유휴시간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1-3)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누적 프로세스 실행시간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1-4)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누적 프로세스 대기시간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2) </a:t>
            </a:r>
            <a:r>
              <a:rPr lang="ko-KR" altLang="en-US" sz="1400" b="1" dirty="0">
                <a:latin typeface="+mn-ea"/>
              </a:rPr>
              <a:t>지역변수 초기화</a:t>
            </a:r>
            <a:endParaRPr lang="en-US" altLang="ko-KR" sz="1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2-1)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규정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시간량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(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</a:rPr>
              <a:t>timeQuantum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)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= 0</a:t>
            </a: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2-2)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프로세스가 작업을 수행한 시간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= 0</a:t>
            </a:r>
          </a:p>
          <a:p>
            <a:pPr marL="0" indent="0">
              <a:buNone/>
            </a:pP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3) </a:t>
            </a:r>
            <a:r>
              <a:rPr lang="ko-KR" altLang="en-US" sz="1400" b="1" dirty="0">
                <a:latin typeface="+mn-ea"/>
              </a:rPr>
              <a:t>선점형 스케줄링 여부에 따라</a:t>
            </a:r>
            <a:r>
              <a:rPr lang="en-US" altLang="ko-KR" sz="1400" b="1" dirty="0">
                <a:latin typeface="+mn-ea"/>
              </a:rPr>
              <a:t>,</a:t>
            </a: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3-1)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선점형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사용자로부터 </a:t>
            </a:r>
            <a:r>
              <a:rPr lang="ko-KR" altLang="en-US" sz="1400" b="1" dirty="0" err="1">
                <a:solidFill>
                  <a:srgbClr val="FF0000"/>
                </a:solidFill>
                <a:latin typeface="+mn-ea"/>
              </a:rPr>
              <a:t>입력받은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 선점형 스케줄링을 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위한 시간단위만큼 규정 </a:t>
            </a:r>
            <a:r>
              <a:rPr lang="ko-KR" altLang="en-US" sz="1400" b="1" dirty="0" err="1">
                <a:solidFill>
                  <a:srgbClr val="FF0000"/>
                </a:solidFill>
                <a:latin typeface="+mn-ea"/>
              </a:rPr>
              <a:t>시간량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</a:rPr>
              <a:t>timeQuantum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 할당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3-2)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비선점형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해당 프로세스의 모든 작업을 마치기 위해 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충분한 시간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(Short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최대 값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)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을 규정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시간량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(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</a:rPr>
              <a:t>timeQuantum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)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으로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할당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5625604" y="5260433"/>
            <a:ext cx="540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38) </a:t>
            </a:r>
            <a:r>
              <a:rPr lang="ko-KR" altLang="en-US" sz="1600" b="1" u="sng" dirty="0"/>
              <a:t>스케줄러에 의해 프로세스에 대한 </a:t>
            </a:r>
            <a:r>
              <a:rPr lang="en-US" altLang="ko-KR" sz="1600" b="1" u="sng" dirty="0"/>
              <a:t>CPU</a:t>
            </a:r>
            <a:r>
              <a:rPr lang="ko-KR" altLang="en-US" sz="1600" b="1" u="sng" dirty="0"/>
              <a:t>의 처리 </a:t>
            </a:r>
            <a:r>
              <a:rPr lang="en-US" altLang="ko-KR" sz="1600" b="1" u="sng" dirty="0"/>
              <a:t>1</a:t>
            </a:r>
            <a:endParaRPr lang="ko-KR" altLang="en-US" sz="1600" b="1" u="sng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9B03661-6B8D-4D45-9583-7C4FF74AB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748" y="1716402"/>
            <a:ext cx="9093252" cy="319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947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88"/>
            <a:ext cx="12192000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스케줄러에 의해 프로세스에 대한 </a:t>
            </a:r>
            <a:r>
              <a:rPr lang="en-US" altLang="ko-KR" sz="2400" b="1" dirty="0">
                <a:latin typeface="+mn-ea"/>
              </a:rPr>
              <a:t>CPU</a:t>
            </a:r>
            <a:r>
              <a:rPr lang="ko-KR" altLang="en-US" sz="2400" b="1" dirty="0">
                <a:latin typeface="+mn-ea"/>
              </a:rPr>
              <a:t>의 처리 </a:t>
            </a:r>
            <a:r>
              <a:rPr lang="en-US" altLang="ko-KR" sz="2400" b="1" dirty="0">
                <a:latin typeface="+mn-ea"/>
              </a:rPr>
              <a:t>2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이어서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상세 수행 내용은 다음 페이지에서 선점형 여부에 따른 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진리표에 따르며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이하 내용은 공통적으로 처리한다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2) </a:t>
            </a:r>
            <a:r>
              <a:rPr lang="ko-KR" altLang="en-US" sz="1400" b="1" dirty="0">
                <a:latin typeface="+mn-ea"/>
              </a:rPr>
              <a:t>프로세스에 자원을 할당 한 규정 </a:t>
            </a:r>
            <a:r>
              <a:rPr lang="ko-KR" altLang="en-US" sz="1400" b="1" dirty="0" err="1">
                <a:latin typeface="+mn-ea"/>
              </a:rPr>
              <a:t>시간량이</a:t>
            </a:r>
            <a:r>
              <a:rPr lang="ko-KR" altLang="en-US" sz="1400" b="1" dirty="0">
                <a:latin typeface="+mn-ea"/>
              </a:rPr>
              <a:t> 지난 후</a:t>
            </a:r>
            <a:r>
              <a:rPr lang="en-US" altLang="ko-KR" sz="1400" b="1" dirty="0">
                <a:latin typeface="+mn-ea"/>
              </a:rPr>
              <a:t>,</a:t>
            </a: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2-1) CPU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의 자원을 할당 받아 프로세스가 수행 한 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시간만큼 누적 프로세스 실행시간 증가</a:t>
            </a: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2-2)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완료 된 프로세스에 대해 프로세스가 대기하였던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대기시간만큼 누적 대기시간 증가 및 자원 해제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3) </a:t>
            </a:r>
            <a:r>
              <a:rPr lang="ko-KR" altLang="en-US" sz="1400" dirty="0">
                <a:latin typeface="+mn-ea"/>
              </a:rPr>
              <a:t>프로세스가 수행 한 시간 반환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5967712" y="6461137"/>
            <a:ext cx="540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39) </a:t>
            </a:r>
            <a:r>
              <a:rPr lang="ko-KR" altLang="en-US" sz="1600" b="1" u="sng" dirty="0"/>
              <a:t>스케줄러에 의해 프로세스에 대한 </a:t>
            </a:r>
            <a:r>
              <a:rPr lang="en-US" altLang="ko-KR" sz="1600" b="1" u="sng" dirty="0"/>
              <a:t>CPU</a:t>
            </a:r>
            <a:r>
              <a:rPr lang="ko-KR" altLang="en-US" sz="1600" b="1" u="sng" dirty="0"/>
              <a:t>의 처리 </a:t>
            </a:r>
            <a:r>
              <a:rPr lang="en-US" altLang="ko-KR" sz="1600" b="1" u="sng" dirty="0"/>
              <a:t>2</a:t>
            </a:r>
            <a:endParaRPr lang="ko-KR" altLang="en-US" sz="1600" b="1" u="sng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453AA97-64DB-421A-B5B1-31E024C96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735" y="1360044"/>
            <a:ext cx="7009280" cy="510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895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9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스케줄러에 의해 프로세스에 대한 </a:t>
            </a:r>
            <a:r>
              <a:rPr lang="en-US" altLang="ko-KR" sz="2400" b="1" dirty="0">
                <a:latin typeface="+mn-ea"/>
              </a:rPr>
              <a:t>CPU</a:t>
            </a:r>
            <a:r>
              <a:rPr lang="ko-KR" altLang="en-US" sz="2400" b="1" dirty="0">
                <a:latin typeface="+mn-ea"/>
              </a:rPr>
              <a:t>의 처리 </a:t>
            </a:r>
            <a:r>
              <a:rPr lang="en-US" altLang="ko-KR" sz="2400" b="1" dirty="0">
                <a:latin typeface="+mn-ea"/>
              </a:rPr>
              <a:t>2</a:t>
            </a:r>
          </a:p>
          <a:p>
            <a:pPr marL="0" indent="0">
              <a:buNone/>
            </a:pPr>
            <a:endParaRPr lang="en-US" altLang="ko-KR" b="1" dirty="0">
              <a:latin typeface="+mn-ea"/>
            </a:endParaRPr>
          </a:p>
          <a:p>
            <a:pPr marL="0" indent="0">
              <a:buNone/>
            </a:pPr>
            <a:endParaRPr lang="en-US" altLang="ko-KR" b="1" dirty="0">
              <a:latin typeface="+mn-ea"/>
            </a:endParaRPr>
          </a:p>
          <a:p>
            <a:pPr marL="0" indent="0">
              <a:buNone/>
            </a:pP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6312D8F-D7B9-44FA-8D1D-552BE7EDF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5531"/>
              </p:ext>
            </p:extLst>
          </p:nvPr>
        </p:nvGraphicFramePr>
        <p:xfrm>
          <a:off x="331024" y="2247543"/>
          <a:ext cx="11529950" cy="3596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404">
                  <a:extLst>
                    <a:ext uri="{9D8B030D-6E8A-4147-A177-3AD203B41FA5}">
                      <a16:colId xmlns:a16="http://schemas.microsoft.com/office/drawing/2014/main" val="3645923825"/>
                    </a:ext>
                  </a:extLst>
                </a:gridCol>
                <a:gridCol w="3674378">
                  <a:extLst>
                    <a:ext uri="{9D8B030D-6E8A-4147-A177-3AD203B41FA5}">
                      <a16:colId xmlns:a16="http://schemas.microsoft.com/office/drawing/2014/main" val="280866872"/>
                    </a:ext>
                  </a:extLst>
                </a:gridCol>
                <a:gridCol w="4856168">
                  <a:extLst>
                    <a:ext uri="{9D8B030D-6E8A-4147-A177-3AD203B41FA5}">
                      <a16:colId xmlns:a16="http://schemas.microsoft.com/office/drawing/2014/main" val="3221637087"/>
                    </a:ext>
                  </a:extLst>
                </a:gridCol>
              </a:tblGrid>
              <a:tr h="476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현재 할당 된 프로세스 존재 여부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준비 큐에 대기 중인 프로세스 존재 여부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수행 작업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4252649"/>
                  </a:ext>
                </a:extLst>
              </a:tr>
              <a:tr h="841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ko-KR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ko-KR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현재 할당 된 프로세스의 작업을 </a:t>
                      </a:r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timeQuantum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만큼 계속 처리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완료 시 자원 해제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460025"/>
                  </a:ext>
                </a:extLst>
              </a:tr>
              <a:tr h="71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ko-KR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현재 할당 된 프로세스의 작업을 </a:t>
                      </a:r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timeQuantum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만큼 계속 처리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완료 시 자원 해제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875482"/>
                  </a:ext>
                </a:extLst>
              </a:tr>
              <a:tr h="623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ko-KR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준비 큐의 새로운 프로세스에 자원 할당 및 </a:t>
                      </a:r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timeQuantum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만큼 처리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완료 시 자원 해제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41583"/>
                  </a:ext>
                </a:extLst>
              </a:tr>
              <a:tr h="377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Do nothing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15727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8967F84-4609-454F-9A37-FBCC4874BA45}"/>
              </a:ext>
            </a:extLst>
          </p:cNvPr>
          <p:cNvSpPr txBox="1"/>
          <p:nvPr/>
        </p:nvSpPr>
        <p:spPr>
          <a:xfrm>
            <a:off x="3850118" y="6035077"/>
            <a:ext cx="3926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40) </a:t>
            </a:r>
            <a:r>
              <a:rPr lang="ko-KR" altLang="en-US" sz="1600" b="1" u="sng" dirty="0"/>
              <a:t>선점형 스케줄링에 대한 </a:t>
            </a:r>
            <a:r>
              <a:rPr lang="ko-KR" altLang="en-US" sz="1600" b="1" u="sng" dirty="0" err="1"/>
              <a:t>진리표</a:t>
            </a:r>
            <a:endParaRPr lang="ko-KR" altLang="en-US" sz="1600" b="1" u="sng" dirty="0"/>
          </a:p>
        </p:txBody>
      </p:sp>
    </p:spTree>
    <p:extLst>
      <p:ext uri="{BB962C8B-B14F-4D97-AF65-F5344CB8AC3E}">
        <p14:creationId xmlns:p14="http://schemas.microsoft.com/office/powerpoint/2010/main" val="110260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01399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2) </a:t>
            </a:r>
            <a:r>
              <a:rPr lang="ko-KR" altLang="en-US" sz="3200" b="1" dirty="0">
                <a:latin typeface="+mj-ea"/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623E16-915F-4D67-900F-A44C82B19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93"/>
            <a:ext cx="6832600" cy="584400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프로세스 스케줄링 </a:t>
            </a:r>
            <a:r>
              <a:rPr lang="en-US" altLang="ko-KR" sz="2400" b="1" dirty="0">
                <a:latin typeface="+mn-ea"/>
              </a:rPr>
              <a:t>(Process Scheduling)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: </a:t>
            </a: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여러 프로세스가 번갈아 사용하는 </a:t>
            </a:r>
            <a:r>
              <a:rPr lang="en-US" altLang="ko-KR" sz="1800" dirty="0">
                <a:latin typeface="+mn-ea"/>
              </a:rPr>
              <a:t>CPU(</a:t>
            </a:r>
            <a:r>
              <a:rPr lang="ko-KR" altLang="en-US" sz="1800" dirty="0">
                <a:latin typeface="+mn-ea"/>
              </a:rPr>
              <a:t>프로세서</a:t>
            </a:r>
            <a:r>
              <a:rPr lang="en-US" altLang="ko-KR" sz="1800" dirty="0">
                <a:latin typeface="+mn-ea"/>
              </a:rPr>
              <a:t>)</a:t>
            </a:r>
            <a:r>
              <a:rPr lang="ko-KR" altLang="en-US" sz="1800" dirty="0">
                <a:latin typeface="+mn-ea"/>
              </a:rPr>
              <a:t>의 자원을 어떤 시점에 어떤 프로세스에 할당할지 결정하는 것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2400" u="sng" dirty="0">
              <a:latin typeface="+mn-ea"/>
            </a:endParaRPr>
          </a:p>
          <a:p>
            <a:pPr marL="0" indent="0">
              <a:buNone/>
            </a:pPr>
            <a:endParaRPr lang="en-US" altLang="ko-KR" sz="1800" b="1" u="sng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u="sng" dirty="0">
                <a:latin typeface="+mn-ea"/>
              </a:rPr>
              <a:t>Fig 2) Windows </a:t>
            </a:r>
            <a:r>
              <a:rPr lang="ko-KR" altLang="en-US" sz="1800" b="1" u="sng" dirty="0">
                <a:latin typeface="+mn-ea"/>
              </a:rPr>
              <a:t>환경의 작업 관리자</a:t>
            </a:r>
            <a:r>
              <a:rPr lang="ko-KR" altLang="en-US" sz="1800" dirty="0">
                <a:latin typeface="+mn-ea"/>
              </a:rPr>
              <a:t>를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보면 여러 프로세스들이 수행되고 있음을 알 수 있다</a:t>
            </a:r>
            <a:r>
              <a:rPr lang="en-US" altLang="ko-KR" sz="1800" dirty="0">
                <a:latin typeface="+mn-ea"/>
              </a:rPr>
              <a:t>.</a:t>
            </a:r>
            <a:endParaRPr lang="en-US" altLang="ko-KR" sz="1800" dirty="0">
              <a:solidFill>
                <a:srgbClr val="000000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프로세서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혹은 코어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당 최대 프로세스 하나만 처리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실행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 할 수 있으며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 실행을 위해 대기 중인 프로세스는 준비 큐에서 기다리게 된다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현대의 컴퓨터는 다중 프로세서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혹은 다중 코어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 및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</a:rPr>
              <a:t>하이퍼스레딩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 기술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800" i="0" dirty="0">
                <a:effectLst/>
                <a:latin typeface="+mn-ea"/>
              </a:rPr>
              <a:t>단일 물리적 프로세서 코어가 논리 프로세서가 두 개인 것처럼 작동하는 기술</a:t>
            </a:r>
            <a:r>
              <a:rPr lang="en-US" altLang="ko-KR" sz="1800" i="0" dirty="0">
                <a:solidFill>
                  <a:srgbClr val="4D5156"/>
                </a:solidFill>
                <a:effectLst/>
                <a:latin typeface="+mn-ea"/>
              </a:rPr>
              <a:t>)</a:t>
            </a:r>
            <a:r>
              <a:rPr lang="ko-KR" altLang="en-US" sz="1800" i="0" dirty="0">
                <a:solidFill>
                  <a:srgbClr val="4D5156"/>
                </a:solidFill>
                <a:effectLst/>
                <a:latin typeface="+mn-ea"/>
              </a:rPr>
              <a:t>등으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로 병렬처리를 수행하지만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문제를 단순화하기 위해 한 번에 하나의 프로세스만 처리 할 수 있는 단일 프로세서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혹은 단일 코어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시스템을 가정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한다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21E77ED-783D-40AA-ABC8-030217F6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515" y="1334236"/>
            <a:ext cx="5033569" cy="4509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2F8DDD-AC5F-4D27-899E-C2224F990AAC}"/>
              </a:ext>
            </a:extLst>
          </p:cNvPr>
          <p:cNvSpPr txBox="1"/>
          <p:nvPr/>
        </p:nvSpPr>
        <p:spPr>
          <a:xfrm>
            <a:off x="7742236" y="5994972"/>
            <a:ext cx="3540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2) Windows </a:t>
            </a:r>
            <a:r>
              <a:rPr lang="ko-KR" altLang="en-US" sz="1600" b="1" u="sng" dirty="0"/>
              <a:t>환경의 작업 관리자</a:t>
            </a:r>
          </a:p>
        </p:txBody>
      </p:sp>
    </p:spTree>
    <p:extLst>
      <p:ext uri="{BB962C8B-B14F-4D97-AF65-F5344CB8AC3E}">
        <p14:creationId xmlns:p14="http://schemas.microsoft.com/office/powerpoint/2010/main" val="3203611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9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스케줄러에 의해 프로세스에 대한 </a:t>
            </a:r>
            <a:r>
              <a:rPr lang="en-US" altLang="ko-KR" sz="2400" b="1" dirty="0">
                <a:latin typeface="+mn-ea"/>
              </a:rPr>
              <a:t>CPU</a:t>
            </a:r>
            <a:r>
              <a:rPr lang="ko-KR" altLang="en-US" sz="2400" b="1" dirty="0">
                <a:latin typeface="+mn-ea"/>
              </a:rPr>
              <a:t>의 처리 </a:t>
            </a:r>
            <a:r>
              <a:rPr lang="en-US" altLang="ko-KR" sz="2400" b="1" dirty="0">
                <a:latin typeface="+mn-ea"/>
              </a:rPr>
              <a:t>2</a:t>
            </a:r>
          </a:p>
          <a:p>
            <a:pPr marL="0" indent="0">
              <a:buNone/>
            </a:pPr>
            <a:endParaRPr lang="en-US" altLang="ko-KR" b="1" dirty="0">
              <a:latin typeface="+mn-ea"/>
            </a:endParaRPr>
          </a:p>
          <a:p>
            <a:pPr marL="0" indent="0">
              <a:buNone/>
            </a:pPr>
            <a:endParaRPr lang="en-US" altLang="ko-KR" b="1" dirty="0">
              <a:latin typeface="+mn-ea"/>
            </a:endParaRPr>
          </a:p>
          <a:p>
            <a:pPr marL="0" indent="0">
              <a:buNone/>
            </a:pP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6312D8F-D7B9-44FA-8D1D-552BE7EDF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835187"/>
              </p:ext>
            </p:extLst>
          </p:nvPr>
        </p:nvGraphicFramePr>
        <p:xfrm>
          <a:off x="247134" y="2357306"/>
          <a:ext cx="11697729" cy="2766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2118">
                  <a:extLst>
                    <a:ext uri="{9D8B030D-6E8A-4147-A177-3AD203B41FA5}">
                      <a16:colId xmlns:a16="http://schemas.microsoft.com/office/drawing/2014/main" val="3645923825"/>
                    </a:ext>
                  </a:extLst>
                </a:gridCol>
                <a:gridCol w="3818476">
                  <a:extLst>
                    <a:ext uri="{9D8B030D-6E8A-4147-A177-3AD203B41FA5}">
                      <a16:colId xmlns:a16="http://schemas.microsoft.com/office/drawing/2014/main" val="280866872"/>
                    </a:ext>
                  </a:extLst>
                </a:gridCol>
                <a:gridCol w="4687135">
                  <a:extLst>
                    <a:ext uri="{9D8B030D-6E8A-4147-A177-3AD203B41FA5}">
                      <a16:colId xmlns:a16="http://schemas.microsoft.com/office/drawing/2014/main" val="3221637087"/>
                    </a:ext>
                  </a:extLst>
                </a:gridCol>
              </a:tblGrid>
              <a:tr h="473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현재 할당 된 프로세스 존재 여부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준비 큐에 대기 중인 프로세스 존재 여부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수행 작업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4252649"/>
                  </a:ext>
                </a:extLst>
              </a:tr>
              <a:tr h="616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ko-KR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ko-KR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비선점형의 특성에 따른 오류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460025"/>
                  </a:ext>
                </a:extLst>
              </a:tr>
              <a:tr h="533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ko-KR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비선점형의 특성에 따른 오류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875482"/>
                  </a:ext>
                </a:extLst>
              </a:tr>
              <a:tr h="742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ko-KR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준비 큐의 새로운 프로세스에 자원 할당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모두 완료 될 때까지 수행 후 자원 해제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41583"/>
                  </a:ext>
                </a:extLst>
              </a:tr>
              <a:tr h="400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Do nothing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15727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8967F84-4609-454F-9A37-FBCC4874BA45}"/>
              </a:ext>
            </a:extLst>
          </p:cNvPr>
          <p:cNvSpPr txBox="1"/>
          <p:nvPr/>
        </p:nvSpPr>
        <p:spPr>
          <a:xfrm>
            <a:off x="3850118" y="5364337"/>
            <a:ext cx="4018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41) </a:t>
            </a:r>
            <a:r>
              <a:rPr lang="ko-KR" altLang="en-US" sz="1600" b="1" u="sng" dirty="0"/>
              <a:t>비선점형 스케줄링에 대한 </a:t>
            </a:r>
            <a:r>
              <a:rPr lang="ko-KR" altLang="en-US" sz="1600" b="1" u="sng" dirty="0" err="1"/>
              <a:t>진리표</a:t>
            </a:r>
            <a:endParaRPr lang="ko-KR" altLang="en-US" sz="1600" b="1" u="sng" dirty="0"/>
          </a:p>
        </p:txBody>
      </p:sp>
    </p:spTree>
    <p:extLst>
      <p:ext uri="{BB962C8B-B14F-4D97-AF65-F5344CB8AC3E}">
        <p14:creationId xmlns:p14="http://schemas.microsoft.com/office/powerpoint/2010/main" val="1459712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430390" y="6503985"/>
            <a:ext cx="11129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42) </a:t>
            </a:r>
            <a:r>
              <a:rPr lang="ko-KR" altLang="en-US" sz="1600" b="1" u="sng" dirty="0"/>
              <a:t>스케줄러에 의해 프로세스에 대한 </a:t>
            </a:r>
            <a:r>
              <a:rPr lang="en-US" altLang="ko-KR" sz="1600" b="1" u="sng" dirty="0"/>
              <a:t>CPU</a:t>
            </a:r>
            <a:r>
              <a:rPr lang="ko-KR" altLang="en-US" sz="1600" b="1" u="sng" dirty="0"/>
              <a:t>의 처리의 일부</a:t>
            </a:r>
            <a:r>
              <a:rPr lang="en-US" altLang="ko-KR" sz="1600" b="1" u="sng" dirty="0"/>
              <a:t> </a:t>
            </a:r>
            <a:r>
              <a:rPr lang="ko-KR" altLang="en-US" sz="1600" b="1" u="sng" dirty="0"/>
              <a:t>소스코드 </a:t>
            </a:r>
            <a:r>
              <a:rPr lang="en-US" altLang="ko-KR" sz="1600" b="1" u="sng" dirty="0"/>
              <a:t>1 – </a:t>
            </a:r>
            <a:r>
              <a:rPr lang="ko-KR" altLang="en-US" sz="1600" b="1" u="sng" dirty="0"/>
              <a:t>처리 조건 판별 후 해당 처리 루틴으로 이동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BA3F4A-5CEC-405F-A392-981817799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337" y="1155174"/>
            <a:ext cx="7699282" cy="520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53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803693" y="5766369"/>
            <a:ext cx="10773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43) </a:t>
            </a:r>
            <a:r>
              <a:rPr lang="ko-KR" altLang="en-US" sz="1600" b="1" u="sng" dirty="0"/>
              <a:t>스케줄러에 의해 프로세스에 대한 </a:t>
            </a:r>
            <a:r>
              <a:rPr lang="en-US" altLang="ko-KR" sz="1600" b="1" u="sng" dirty="0"/>
              <a:t>CPU</a:t>
            </a:r>
            <a:r>
              <a:rPr lang="ko-KR" altLang="en-US" sz="1600" b="1" u="sng" dirty="0"/>
              <a:t>의 처리의 일부</a:t>
            </a:r>
            <a:r>
              <a:rPr lang="en-US" altLang="ko-KR" sz="1600" b="1" u="sng" dirty="0"/>
              <a:t> </a:t>
            </a:r>
            <a:r>
              <a:rPr lang="ko-KR" altLang="en-US" sz="1600" b="1" u="sng" dirty="0"/>
              <a:t>소스코드 </a:t>
            </a:r>
            <a:r>
              <a:rPr lang="en-US" altLang="ko-KR" sz="1600" b="1" u="sng" dirty="0"/>
              <a:t>2 – </a:t>
            </a:r>
            <a:r>
              <a:rPr lang="ko-KR" altLang="en-US" sz="1600" b="1" u="sng" dirty="0"/>
              <a:t>공통 된 처리 부분을 묶은 처리 루틴들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B5B1FB-695F-407C-B759-FC986A511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5" y="1768285"/>
            <a:ext cx="12082730" cy="381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87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88"/>
            <a:ext cx="12192000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프로세스 자신의 작업 수행</a:t>
            </a:r>
            <a:endParaRPr lang="en-US" altLang="ko-KR" sz="24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1) </a:t>
            </a:r>
            <a:r>
              <a:rPr lang="ko-KR" altLang="en-US" sz="1400" b="1" dirty="0">
                <a:latin typeface="+mn-ea"/>
              </a:rPr>
              <a:t>자신의 이전 프로세스 상태에 따라</a:t>
            </a:r>
            <a:r>
              <a:rPr lang="en-US" altLang="ko-KR" sz="1400" b="1" dirty="0">
                <a:latin typeface="+mn-ea"/>
              </a:rPr>
              <a:t>,</a:t>
            </a: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1-1)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준비 상태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실행 상태로 전이 및 전이 이벤트 출력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1-2)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실행 상태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:  do nothing</a:t>
            </a: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 1-3) </a:t>
            </a:r>
            <a:r>
              <a:rPr lang="ko-KR" altLang="en-US" sz="1400" b="1" dirty="0">
                <a:latin typeface="+mn-ea"/>
              </a:rPr>
              <a:t>종료 상태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오류 </a:t>
            </a:r>
            <a:r>
              <a:rPr lang="en-US" altLang="ko-KR" sz="1400" b="1" dirty="0">
                <a:latin typeface="+mn-ea"/>
              </a:rPr>
              <a:t>(CPU</a:t>
            </a:r>
            <a:r>
              <a:rPr lang="ko-KR" altLang="en-US" sz="1400" b="1" dirty="0">
                <a:latin typeface="+mn-ea"/>
              </a:rPr>
              <a:t>로부터 할당 해제 되었어야 함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2) </a:t>
            </a:r>
            <a:r>
              <a:rPr lang="ko-KR" altLang="en-US" sz="1400" b="1" dirty="0">
                <a:latin typeface="+mn-ea"/>
              </a:rPr>
              <a:t>자신의 남은 실행시간에 따라</a:t>
            </a:r>
            <a:r>
              <a:rPr lang="en-US" altLang="ko-KR" sz="1400" b="1" dirty="0">
                <a:latin typeface="+mn-ea"/>
              </a:rPr>
              <a:t>,</a:t>
            </a: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2-1)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남은 실행시간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&lt; </a:t>
            </a:r>
            <a:r>
              <a:rPr lang="ko-KR" altLang="en-US" sz="1400" b="1" dirty="0" err="1">
                <a:solidFill>
                  <a:srgbClr val="FF0000"/>
                </a:solidFill>
                <a:latin typeface="+mn-ea"/>
              </a:rPr>
              <a:t>할당받은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 규정 </a:t>
            </a:r>
            <a:r>
              <a:rPr lang="ko-KR" altLang="en-US" sz="1400" b="1" dirty="0" err="1">
                <a:solidFill>
                  <a:srgbClr val="FF0000"/>
                </a:solidFill>
                <a:latin typeface="+mn-ea"/>
              </a:rPr>
              <a:t>시간량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: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규정 </a:t>
            </a:r>
            <a:r>
              <a:rPr lang="ko-KR" altLang="en-US" sz="1400" b="1" dirty="0" err="1">
                <a:solidFill>
                  <a:srgbClr val="FF0000"/>
                </a:solidFill>
                <a:latin typeface="+mn-ea"/>
              </a:rPr>
              <a:t>시간량보다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 일찍 작업이 끝날 경우 자신의 남은 실행시간만큼만 수행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2-2)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남은 실행시간 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&gt;=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할당받은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 규정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시간량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</a:rPr>
              <a:t> :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규정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시간량만큼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 자신의 작업을 수행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800" b="1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3) </a:t>
            </a:r>
            <a:r>
              <a:rPr lang="ko-KR" altLang="en-US" sz="1400" dirty="0">
                <a:latin typeface="+mn-ea"/>
              </a:rPr>
              <a:t>수행 한 시간만큼 자신의 실행시간 감소</a:t>
            </a: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4) </a:t>
            </a:r>
            <a:r>
              <a:rPr lang="ko-KR" altLang="en-US" sz="1400" dirty="0">
                <a:latin typeface="+mn-ea"/>
              </a:rPr>
              <a:t>현재 남은 실행시간이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일 경우 종료 상태로 전이 및 전이 이벤트 출력</a:t>
            </a:r>
            <a:endParaRPr lang="en-US" altLang="ko-KR" sz="1400" dirty="0">
              <a:latin typeface="+mn-ea"/>
            </a:endParaRP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5) </a:t>
            </a:r>
            <a:r>
              <a:rPr lang="ko-KR" altLang="en-US" sz="1400" dirty="0">
                <a:latin typeface="+mn-ea"/>
              </a:rPr>
              <a:t>자신이 작업을 수행 한 시간 반환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7200808" y="6553955"/>
            <a:ext cx="3571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44) </a:t>
            </a:r>
            <a:r>
              <a:rPr lang="ko-KR" altLang="en-US" sz="1600" b="1" u="sng" dirty="0"/>
              <a:t>프로세스 자신의 작업 수행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A246450-A282-40A1-9876-A5B604788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269" y="1032993"/>
            <a:ext cx="4881708" cy="550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05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3) </a:t>
            </a:r>
            <a:r>
              <a:rPr lang="ko-KR" altLang="en-US" sz="3200" b="1" dirty="0">
                <a:latin typeface="+mj-ea"/>
              </a:rPr>
              <a:t>설계 및 구현 </a:t>
            </a:r>
            <a:r>
              <a:rPr lang="en-US" altLang="ko-KR" sz="3200" b="1" dirty="0">
                <a:latin typeface="+mj-ea"/>
              </a:rPr>
              <a:t>: </a:t>
            </a:r>
            <a:r>
              <a:rPr lang="ko-KR" altLang="en-US" sz="3200" b="1" dirty="0">
                <a:latin typeface="+mj-ea"/>
              </a:rPr>
              <a:t>기능별 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844CB1-1ED9-4B1D-A0D6-E32B329F37AD}"/>
              </a:ext>
            </a:extLst>
          </p:cNvPr>
          <p:cNvSpPr txBox="1"/>
          <p:nvPr/>
        </p:nvSpPr>
        <p:spPr>
          <a:xfrm>
            <a:off x="3713026" y="6482869"/>
            <a:ext cx="4523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45) </a:t>
            </a:r>
            <a:r>
              <a:rPr lang="ko-KR" altLang="en-US" sz="1600" b="1" u="sng" dirty="0"/>
              <a:t>프로세스 자신의 작업 수행 소스코드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973769-B151-42F3-B2D8-B0D571F4F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197" y="1188085"/>
            <a:ext cx="7898977" cy="51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15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프로세스 스케줄링에 대한 테스트 수행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모든 실행 분기</a:t>
            </a:r>
            <a:r>
              <a:rPr lang="ko-KR" altLang="en-US" sz="1800" dirty="0">
                <a:latin typeface="+mn-ea"/>
              </a:rPr>
              <a:t>에 대해서 문제없이 동작하는지 완벽한 테스트를 위해서는 더 복잡한 테스트 케이스를 작성해야 하지만 단순하면서도 빠르게 테스트를 수행하기 위해 오류 예측 검사 방법으로 다음 </a:t>
            </a:r>
            <a:r>
              <a:rPr lang="en-US" altLang="ko-KR" sz="1800" b="1" u="sng" dirty="0"/>
              <a:t>Fig 46) </a:t>
            </a:r>
            <a:r>
              <a:rPr lang="ko-KR" altLang="en-US" sz="1800" b="1" u="sng" dirty="0"/>
              <a:t>모든 스케줄링에서 사용 할 공통 테스트 케이스</a:t>
            </a:r>
            <a:r>
              <a:rPr lang="ko-KR" altLang="en-US" sz="1800" dirty="0"/>
              <a:t>와</a:t>
            </a:r>
            <a:r>
              <a:rPr lang="ko-KR" altLang="en-US" sz="1800" dirty="0">
                <a:latin typeface="+mn-ea"/>
              </a:rPr>
              <a:t> 같이 테스트 케이스를 선정하였다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따라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다른 프로세스가 실행 과정 중 새로운 프로세스가 도착하는 이벤트 처리</a:t>
            </a:r>
            <a:r>
              <a:rPr lang="ko-KR" altLang="en-US" sz="1800" dirty="0">
                <a:latin typeface="+mn-ea"/>
              </a:rPr>
              <a:t>와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동일 시간에 우선순위에 따른 스케줄링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동일 시간에 실행시간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혹은 남은 실행시간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)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에 따른 스케줄링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실행시간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혹은 남은 실행시간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)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 및 우선순위의 다중 조건에 따른 스케줄링</a:t>
            </a:r>
            <a:r>
              <a:rPr lang="en-US" altLang="ko-KR" sz="1800" dirty="0">
                <a:latin typeface="+mn-ea"/>
              </a:rPr>
              <a:t>,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 HRRN</a:t>
            </a:r>
            <a:r>
              <a:rPr lang="ko-KR" altLang="en-US" sz="1800" b="1" dirty="0">
                <a:solidFill>
                  <a:srgbClr val="0070C0"/>
                </a:solidFill>
                <a:latin typeface="+mn-ea"/>
              </a:rPr>
              <a:t>의 경우 가변적으로 변동되는 우선순위에 따른 스케줄링</a:t>
            </a:r>
            <a:r>
              <a:rPr lang="ko-KR" altLang="en-US" sz="1800" dirty="0">
                <a:latin typeface="+mn-ea"/>
              </a:rPr>
              <a:t>의 오류 발생 여부를 테스트 할 수 있다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이 외에도 별도로 다른 테스트 케이스로 여러 번 테스트를 수행하였으며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이상이 발견되지 않았다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800" b="1" u="sng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sz="1800" b="1" u="sng" dirty="0">
                <a:solidFill>
                  <a:srgbClr val="FF0000"/>
                </a:solidFill>
                <a:latin typeface="+mn-ea"/>
              </a:rPr>
              <a:t>모든 선점형 스케줄링의 경우 </a:t>
            </a:r>
            <a:r>
              <a:rPr lang="en-US" altLang="ko-KR" sz="1800" b="1" u="sng" dirty="0">
                <a:solidFill>
                  <a:srgbClr val="FF0000"/>
                </a:solidFill>
                <a:latin typeface="+mn-ea"/>
              </a:rPr>
              <a:t>Time Quantum </a:t>
            </a:r>
            <a:r>
              <a:rPr lang="ko-KR" altLang="en-US" sz="1800" b="1" u="sng" dirty="0">
                <a:solidFill>
                  <a:srgbClr val="FF0000"/>
                </a:solidFill>
                <a:latin typeface="+mn-ea"/>
              </a:rPr>
              <a:t>값은 </a:t>
            </a:r>
            <a:r>
              <a:rPr lang="en-US" altLang="ko-KR" sz="1800" b="1" u="sng" dirty="0">
                <a:solidFill>
                  <a:srgbClr val="FF0000"/>
                </a:solidFill>
                <a:latin typeface="+mn-ea"/>
              </a:rPr>
              <a:t>2</a:t>
            </a:r>
            <a:r>
              <a:rPr lang="ko-KR" altLang="en-US" sz="1800" b="1" u="sng" dirty="0">
                <a:solidFill>
                  <a:srgbClr val="FF0000"/>
                </a:solidFill>
                <a:latin typeface="+mn-ea"/>
              </a:rPr>
              <a:t>로 할당</a:t>
            </a:r>
            <a:endParaRPr lang="en-US" altLang="ko-KR" sz="1800" u="sng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9EAB7E3-B5B8-40A9-BE18-7C49A6D35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10419"/>
              </p:ext>
            </p:extLst>
          </p:nvPr>
        </p:nvGraphicFramePr>
        <p:xfrm>
          <a:off x="194809" y="4546916"/>
          <a:ext cx="11684004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001">
                  <a:extLst>
                    <a:ext uri="{9D8B030D-6E8A-4147-A177-3AD203B41FA5}">
                      <a16:colId xmlns:a16="http://schemas.microsoft.com/office/drawing/2014/main" val="1190439952"/>
                    </a:ext>
                  </a:extLst>
                </a:gridCol>
                <a:gridCol w="2921001">
                  <a:extLst>
                    <a:ext uri="{9D8B030D-6E8A-4147-A177-3AD203B41FA5}">
                      <a16:colId xmlns:a16="http://schemas.microsoft.com/office/drawing/2014/main" val="1160950759"/>
                    </a:ext>
                  </a:extLst>
                </a:gridCol>
                <a:gridCol w="2921001">
                  <a:extLst>
                    <a:ext uri="{9D8B030D-6E8A-4147-A177-3AD203B41FA5}">
                      <a16:colId xmlns:a16="http://schemas.microsoft.com/office/drawing/2014/main" val="468096774"/>
                    </a:ext>
                  </a:extLst>
                </a:gridCol>
                <a:gridCol w="2921001">
                  <a:extLst>
                    <a:ext uri="{9D8B030D-6E8A-4147-A177-3AD203B41FA5}">
                      <a16:colId xmlns:a16="http://schemas.microsoft.com/office/drawing/2014/main" val="812460372"/>
                    </a:ext>
                  </a:extLst>
                </a:gridCol>
              </a:tblGrid>
              <a:tr h="298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프로세스 명 </a:t>
                      </a:r>
                      <a:r>
                        <a:rPr lang="en-US" altLang="ko-KR" sz="1600" dirty="0"/>
                        <a:t>(Process Name)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도착시간 </a:t>
                      </a:r>
                      <a:r>
                        <a:rPr lang="en-US" altLang="ko-KR" sz="1600" dirty="0"/>
                        <a:t>(Arrival Time)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실행시간 </a:t>
                      </a:r>
                      <a:r>
                        <a:rPr lang="en-US" altLang="ko-KR" sz="1600" dirty="0"/>
                        <a:t>(Burst Time)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우선순위 </a:t>
                      </a:r>
                      <a:r>
                        <a:rPr lang="en-US" altLang="ko-KR" sz="1600" dirty="0"/>
                        <a:t>(Priority)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348004"/>
                  </a:ext>
                </a:extLst>
              </a:tr>
              <a:tr h="325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P1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734674"/>
                  </a:ext>
                </a:extLst>
              </a:tr>
              <a:tr h="325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P2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895069"/>
                  </a:ext>
                </a:extLst>
              </a:tr>
              <a:tr h="325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P3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566389"/>
                  </a:ext>
                </a:extLst>
              </a:tr>
              <a:tr h="325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P4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1127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6E2536-A257-4C2F-B533-DE4328162E12}"/>
              </a:ext>
            </a:extLst>
          </p:cNvPr>
          <p:cNvSpPr txBox="1"/>
          <p:nvPr/>
        </p:nvSpPr>
        <p:spPr>
          <a:xfrm>
            <a:off x="3473146" y="6432337"/>
            <a:ext cx="524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46) </a:t>
            </a:r>
            <a:r>
              <a:rPr lang="ko-KR" altLang="en-US" sz="1600" b="1" u="sng" dirty="0"/>
              <a:t>모든 스케줄링에서 사용 할 공통 테스트 케이스</a:t>
            </a:r>
            <a:r>
              <a:rPr lang="en-US" altLang="ko-KR" sz="1600" b="1" u="sng" dirty="0"/>
              <a:t> </a:t>
            </a:r>
            <a:endParaRPr lang="ko-KR" altLang="en-US" sz="1600" b="1" u="sng" dirty="0"/>
          </a:p>
        </p:txBody>
      </p:sp>
    </p:spTree>
    <p:extLst>
      <p:ext uri="{BB962C8B-B14F-4D97-AF65-F5344CB8AC3E}">
        <p14:creationId xmlns:p14="http://schemas.microsoft.com/office/powerpoint/2010/main" val="1236398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First Come First Service (</a:t>
            </a:r>
            <a:r>
              <a:rPr lang="ko-KR" altLang="en-US" sz="2400" b="1" dirty="0">
                <a:latin typeface="+mn-ea"/>
              </a:rPr>
              <a:t>비선점형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FCFS(First Come First Service)</a:t>
            </a:r>
            <a:r>
              <a:rPr lang="ko-KR" altLang="en-US" sz="1800" dirty="0">
                <a:latin typeface="+mn-ea"/>
              </a:rPr>
              <a:t>는 선입선출 방식으로 제일 먼저 도착한 프로세스부터 처리하는 스케줄링 방식으로서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b="1" u="sng" dirty="0"/>
              <a:t>Fig 46) </a:t>
            </a:r>
            <a:r>
              <a:rPr lang="ko-KR" altLang="en-US" sz="1800" b="1" u="sng" dirty="0"/>
              <a:t>모든 스케줄링에서 사용 할 공통 테스트 케이스</a:t>
            </a:r>
            <a:r>
              <a:rPr lang="ko-KR" altLang="en-US" sz="1800" dirty="0"/>
              <a:t>에 따른 올바른 수행 결과는 다음 </a:t>
            </a:r>
            <a:r>
              <a:rPr lang="en-US" altLang="ko-KR" sz="1800" b="1" u="sng" dirty="0"/>
              <a:t>Fig 47) FCFS </a:t>
            </a:r>
            <a:r>
              <a:rPr lang="ko-KR" altLang="en-US" sz="1800" b="1" u="sng" dirty="0" err="1"/>
              <a:t>간트</a:t>
            </a:r>
            <a:r>
              <a:rPr lang="ko-KR" altLang="en-US" sz="1800" b="1" u="sng" dirty="0"/>
              <a:t> 차트</a:t>
            </a:r>
            <a:r>
              <a:rPr lang="ko-KR" altLang="en-US" sz="1800" dirty="0"/>
              <a:t>와 같다</a:t>
            </a:r>
            <a:r>
              <a:rPr lang="en-US" altLang="ko-KR" sz="1800" dirty="0"/>
              <a:t>.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ko-KR" altLang="en-US" sz="1800" dirty="0">
              <a:latin typeface="+mn-ea"/>
            </a:endParaRPr>
          </a:p>
        </p:txBody>
      </p: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7441691C-47FD-473B-B3BA-8E23571C4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274799"/>
              </p:ext>
            </p:extLst>
          </p:nvPr>
        </p:nvGraphicFramePr>
        <p:xfrm>
          <a:off x="1767314" y="2883462"/>
          <a:ext cx="8206217" cy="242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782">
                  <a:extLst>
                    <a:ext uri="{9D8B030D-6E8A-4147-A177-3AD203B41FA5}">
                      <a16:colId xmlns:a16="http://schemas.microsoft.com/office/drawing/2014/main" val="4228460934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7237779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66860769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47893708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175631219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52794221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85719856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983258216"/>
                    </a:ext>
                  </a:extLst>
                </a:gridCol>
              </a:tblGrid>
              <a:tr h="46646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진행시간</a:t>
                      </a:r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프로세스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97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747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22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24197"/>
                  </a:ext>
                </a:extLst>
              </a:tr>
            </a:tbl>
          </a:graphicData>
        </a:graphic>
      </p:graphicFrame>
      <p:sp>
        <p:nvSpPr>
          <p:cNvPr id="11" name="圆角矩形​​ 5">
            <a:extLst>
              <a:ext uri="{FF2B5EF4-FFF2-40B4-BE49-F238E27FC236}">
                <a16:creationId xmlns:a16="http://schemas.microsoft.com/office/drawing/2014/main" id="{7D325054-3547-4406-A35E-F9BBE9DED781}"/>
              </a:ext>
            </a:extLst>
          </p:cNvPr>
          <p:cNvSpPr/>
          <p:nvPr/>
        </p:nvSpPr>
        <p:spPr>
          <a:xfrm>
            <a:off x="6015369" y="4194455"/>
            <a:ext cx="983840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圆角矩形​​ 14">
            <a:extLst>
              <a:ext uri="{FF2B5EF4-FFF2-40B4-BE49-F238E27FC236}">
                <a16:creationId xmlns:a16="http://schemas.microsoft.com/office/drawing/2014/main" id="{77B8EAEB-F646-45A8-B27D-C175E01B13DB}"/>
              </a:ext>
            </a:extLst>
          </p:cNvPr>
          <p:cNvSpPr/>
          <p:nvPr/>
        </p:nvSpPr>
        <p:spPr>
          <a:xfrm>
            <a:off x="3086596" y="4181923"/>
            <a:ext cx="2928773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13E8F7D-C68F-4C7E-B866-DADDBC6935C8}"/>
              </a:ext>
            </a:extLst>
          </p:cNvPr>
          <p:cNvCxnSpPr>
            <a:cxnSpLocks/>
          </p:cNvCxnSpPr>
          <p:nvPr/>
        </p:nvCxnSpPr>
        <p:spPr>
          <a:xfrm>
            <a:off x="1787561" y="2883456"/>
            <a:ext cx="1281812" cy="9019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1B1E0F1-BAC8-4060-8714-489CC5B1BDA3}"/>
              </a:ext>
            </a:extLst>
          </p:cNvPr>
          <p:cNvCxnSpPr>
            <a:cxnSpLocks/>
          </p:cNvCxnSpPr>
          <p:nvPr/>
        </p:nvCxnSpPr>
        <p:spPr>
          <a:xfrm>
            <a:off x="7004097" y="4204813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4F494E3-AE2C-4D8D-AB3A-26109AD6E1BF}"/>
              </a:ext>
            </a:extLst>
          </p:cNvPr>
          <p:cNvCxnSpPr>
            <a:cxnSpLocks/>
          </p:cNvCxnSpPr>
          <p:nvPr/>
        </p:nvCxnSpPr>
        <p:spPr>
          <a:xfrm>
            <a:off x="3069372" y="4213423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2A270F5-24C7-4050-A351-51FABB75365D}"/>
              </a:ext>
            </a:extLst>
          </p:cNvPr>
          <p:cNvSpPr txBox="1"/>
          <p:nvPr/>
        </p:nvSpPr>
        <p:spPr>
          <a:xfrm>
            <a:off x="-1" y="6185179"/>
            <a:ext cx="48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※ </a:t>
            </a:r>
            <a:r>
              <a:rPr lang="ko-KR" altLang="en-US" b="1" dirty="0">
                <a:latin typeface="+mn-ea"/>
              </a:rPr>
              <a:t>검은 색 세로 선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해당 프로세스가 도착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빨간색 세로 선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해당 프로세스가 종료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F11A70A-1DC8-4A47-AE10-50CA406B09B2}"/>
              </a:ext>
            </a:extLst>
          </p:cNvPr>
          <p:cNvCxnSpPr>
            <a:cxnSpLocks/>
          </p:cNvCxnSpPr>
          <p:nvPr/>
        </p:nvCxnSpPr>
        <p:spPr>
          <a:xfrm>
            <a:off x="3069373" y="3844210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B3DD4AB-C6F6-453F-A086-4FFDE93A8DE5}"/>
              </a:ext>
            </a:extLst>
          </p:cNvPr>
          <p:cNvCxnSpPr>
            <a:cxnSpLocks/>
          </p:cNvCxnSpPr>
          <p:nvPr/>
        </p:nvCxnSpPr>
        <p:spPr>
          <a:xfrm>
            <a:off x="6015382" y="4603274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圆角矩形​​ 5">
            <a:extLst>
              <a:ext uri="{FF2B5EF4-FFF2-40B4-BE49-F238E27FC236}">
                <a16:creationId xmlns:a16="http://schemas.microsoft.com/office/drawing/2014/main" id="{EFB8757B-31D8-4D4A-99FB-920F00A1FA56}"/>
              </a:ext>
            </a:extLst>
          </p:cNvPr>
          <p:cNvSpPr/>
          <p:nvPr/>
        </p:nvSpPr>
        <p:spPr>
          <a:xfrm>
            <a:off x="3069372" y="3824749"/>
            <a:ext cx="2946008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3" name="圆角矩形​​ 14">
            <a:extLst>
              <a:ext uri="{FF2B5EF4-FFF2-40B4-BE49-F238E27FC236}">
                <a16:creationId xmlns:a16="http://schemas.microsoft.com/office/drawing/2014/main" id="{D8DA74BD-6EA7-48C1-9F7D-E32DB2C23329}"/>
              </a:ext>
            </a:extLst>
          </p:cNvPr>
          <p:cNvSpPr/>
          <p:nvPr/>
        </p:nvSpPr>
        <p:spPr>
          <a:xfrm>
            <a:off x="6015382" y="4595794"/>
            <a:ext cx="988715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5AECFF-446A-40EA-A11B-9BC6C7E0B1C1}"/>
              </a:ext>
            </a:extLst>
          </p:cNvPr>
          <p:cNvCxnSpPr>
            <a:cxnSpLocks/>
          </p:cNvCxnSpPr>
          <p:nvPr/>
        </p:nvCxnSpPr>
        <p:spPr>
          <a:xfrm>
            <a:off x="6015380" y="3851621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圆角矩形​​ 5">
            <a:extLst>
              <a:ext uri="{FF2B5EF4-FFF2-40B4-BE49-F238E27FC236}">
                <a16:creationId xmlns:a16="http://schemas.microsoft.com/office/drawing/2014/main" id="{E030C795-FEF4-4F0F-8E22-B153986C901E}"/>
              </a:ext>
            </a:extLst>
          </p:cNvPr>
          <p:cNvSpPr/>
          <p:nvPr/>
        </p:nvSpPr>
        <p:spPr>
          <a:xfrm>
            <a:off x="7016433" y="4603274"/>
            <a:ext cx="988711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D101C7C-F933-4162-8DBE-099A0F1F5EFF}"/>
              </a:ext>
            </a:extLst>
          </p:cNvPr>
          <p:cNvCxnSpPr>
            <a:cxnSpLocks/>
          </p:cNvCxnSpPr>
          <p:nvPr/>
        </p:nvCxnSpPr>
        <p:spPr>
          <a:xfrm>
            <a:off x="8993855" y="4964033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AFF9154-1703-4BFD-BDFA-89BBB4B52C18}"/>
              </a:ext>
            </a:extLst>
          </p:cNvPr>
          <p:cNvCxnSpPr>
            <a:cxnSpLocks/>
          </p:cNvCxnSpPr>
          <p:nvPr/>
        </p:nvCxnSpPr>
        <p:spPr>
          <a:xfrm>
            <a:off x="8005144" y="4603274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圆角矩形​​ 5">
            <a:extLst>
              <a:ext uri="{FF2B5EF4-FFF2-40B4-BE49-F238E27FC236}">
                <a16:creationId xmlns:a16="http://schemas.microsoft.com/office/drawing/2014/main" id="{C1DADBF0-5A29-4E78-96F9-B0C299DB0FB8}"/>
              </a:ext>
            </a:extLst>
          </p:cNvPr>
          <p:cNvSpPr/>
          <p:nvPr/>
        </p:nvSpPr>
        <p:spPr>
          <a:xfrm>
            <a:off x="9002888" y="4943464"/>
            <a:ext cx="979677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A73B6CF-4A2A-4025-B73D-9D44F4DB8B7E}"/>
              </a:ext>
            </a:extLst>
          </p:cNvPr>
          <p:cNvCxnSpPr>
            <a:cxnSpLocks/>
          </p:cNvCxnSpPr>
          <p:nvPr/>
        </p:nvCxnSpPr>
        <p:spPr>
          <a:xfrm>
            <a:off x="9973531" y="4971512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F2191ED-7D0D-408A-8685-CE4508621196}"/>
              </a:ext>
            </a:extLst>
          </p:cNvPr>
          <p:cNvSpPr txBox="1"/>
          <p:nvPr/>
        </p:nvSpPr>
        <p:spPr>
          <a:xfrm>
            <a:off x="4599039" y="5601827"/>
            <a:ext cx="2405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47) FCFS </a:t>
            </a:r>
            <a:r>
              <a:rPr lang="ko-KR" altLang="en-US" sz="1600" b="1" u="sng" dirty="0" err="1"/>
              <a:t>간트</a:t>
            </a:r>
            <a:r>
              <a:rPr lang="ko-KR" altLang="en-US" sz="1600" b="1" u="sng" dirty="0"/>
              <a:t> 차트</a:t>
            </a:r>
          </a:p>
        </p:txBody>
      </p:sp>
      <p:sp>
        <p:nvSpPr>
          <p:cNvPr id="52" name="圆角矩形​​ 14">
            <a:extLst>
              <a:ext uri="{FF2B5EF4-FFF2-40B4-BE49-F238E27FC236}">
                <a16:creationId xmlns:a16="http://schemas.microsoft.com/office/drawing/2014/main" id="{35AA9534-2563-4ED4-9370-A6440244CB56}"/>
              </a:ext>
            </a:extLst>
          </p:cNvPr>
          <p:cNvSpPr/>
          <p:nvPr/>
        </p:nvSpPr>
        <p:spPr>
          <a:xfrm>
            <a:off x="8005145" y="4933576"/>
            <a:ext cx="988710" cy="368239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유휴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EC8DC-6779-4687-89B5-A3F2FFFDE960}"/>
              </a:ext>
            </a:extLst>
          </p:cNvPr>
          <p:cNvSpPr txBox="1"/>
          <p:nvPr/>
        </p:nvSpPr>
        <p:spPr>
          <a:xfrm>
            <a:off x="6392411" y="6254927"/>
            <a:ext cx="5799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※ P3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이 도착하는 시점에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P2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가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P3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보다 우선순위가 높으므로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P2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가 먼저 실행된다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.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9063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First Come First Service (</a:t>
            </a:r>
            <a:r>
              <a:rPr lang="ko-KR" altLang="en-US" sz="2400" b="1" dirty="0">
                <a:latin typeface="+mn-ea"/>
              </a:rPr>
              <a:t>비선점형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따른 </a:t>
            </a:r>
            <a:r>
              <a:rPr lang="en-US" altLang="ko-KR" sz="1800" dirty="0">
                <a:latin typeface="+mn-ea"/>
              </a:rPr>
              <a:t>FCFS</a:t>
            </a:r>
            <a:r>
              <a:rPr lang="ko-KR" altLang="en-US" sz="1800" dirty="0">
                <a:latin typeface="+mn-ea"/>
              </a:rPr>
              <a:t> 프로세스 스케줄링 시뮬레이션 결과는 다음 </a:t>
            </a:r>
            <a:r>
              <a:rPr lang="en-US" altLang="ko-KR" sz="1800" b="1" u="sng" dirty="0"/>
              <a:t>Fig 47) FCFS </a:t>
            </a:r>
            <a:r>
              <a:rPr lang="ko-KR" altLang="en-US" sz="1800" b="1" u="sng" dirty="0"/>
              <a:t>프로세스 스케줄링 결과</a:t>
            </a:r>
            <a:r>
              <a:rPr lang="ko-KR" altLang="en-US" sz="1800" dirty="0">
                <a:latin typeface="+mn-ea"/>
              </a:rPr>
              <a:t>와 같다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9D36F4-1270-47A4-9E87-B0BA4827E184}"/>
              </a:ext>
            </a:extLst>
          </p:cNvPr>
          <p:cNvSpPr txBox="1"/>
          <p:nvPr/>
        </p:nvSpPr>
        <p:spPr>
          <a:xfrm>
            <a:off x="4157667" y="6459139"/>
            <a:ext cx="3700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48) FCFS </a:t>
            </a:r>
            <a:r>
              <a:rPr lang="ko-KR" altLang="en-US" sz="1600" b="1" u="sng" dirty="0"/>
              <a:t>프로세스 스케줄링 결과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B5DF77-DEE9-4F59-B1B9-B2D718FF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217" y="2370612"/>
            <a:ext cx="9453563" cy="40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972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Shortest Job First (</a:t>
            </a:r>
            <a:r>
              <a:rPr lang="ko-KR" altLang="en-US" sz="2400" b="1" dirty="0">
                <a:latin typeface="+mn-ea"/>
              </a:rPr>
              <a:t>비선점형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>
              <a:buFontTx/>
              <a:buChar char="-"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SJF(Shortest Job First)</a:t>
            </a:r>
            <a:r>
              <a:rPr lang="ko-KR" altLang="en-US" sz="1800" dirty="0">
                <a:latin typeface="+mn-ea"/>
              </a:rPr>
              <a:t>는 선입선출 방식으로 실행시간이 제일 짧은 순으로 처리하는 스케줄링 방식으로서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b="1" u="sng" dirty="0"/>
              <a:t>Fig 46) </a:t>
            </a:r>
            <a:r>
              <a:rPr lang="ko-KR" altLang="en-US" sz="1800" b="1" u="sng" dirty="0"/>
              <a:t>모든 스케줄링에서 사용 할 공통 테스트 케이스</a:t>
            </a:r>
            <a:r>
              <a:rPr lang="ko-KR" altLang="en-US" sz="1800" dirty="0"/>
              <a:t>에 따른 올바른 예측 결과값은 다음 </a:t>
            </a:r>
            <a:r>
              <a:rPr lang="en-US" altLang="ko-KR" sz="1800" b="1" u="sng" dirty="0"/>
              <a:t>Fig 49) SJF </a:t>
            </a:r>
            <a:r>
              <a:rPr lang="ko-KR" altLang="en-US" sz="1800" b="1" u="sng" dirty="0" err="1"/>
              <a:t>간트</a:t>
            </a:r>
            <a:r>
              <a:rPr lang="ko-KR" altLang="en-US" sz="1800" b="1" u="sng" dirty="0"/>
              <a:t> 차트</a:t>
            </a:r>
            <a:r>
              <a:rPr lang="ko-KR" altLang="en-US" sz="1800" dirty="0"/>
              <a:t>와 같다</a:t>
            </a:r>
            <a:r>
              <a:rPr lang="en-US" altLang="ko-KR" sz="1800" dirty="0"/>
              <a:t>.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ko-KR" altLang="en-US" sz="180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A270F5-24C7-4050-A351-51FABB75365D}"/>
              </a:ext>
            </a:extLst>
          </p:cNvPr>
          <p:cNvSpPr txBox="1"/>
          <p:nvPr/>
        </p:nvSpPr>
        <p:spPr>
          <a:xfrm>
            <a:off x="-1" y="6185179"/>
            <a:ext cx="48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※ </a:t>
            </a:r>
            <a:r>
              <a:rPr lang="ko-KR" altLang="en-US" b="1" dirty="0">
                <a:latin typeface="+mn-ea"/>
              </a:rPr>
              <a:t>검은 색 세로 선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해당 프로세스가 도착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빨간색 세로 선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해당 프로세스가 종료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14333E-A99D-4881-A6D6-E5CDFDFB1591}"/>
              </a:ext>
            </a:extLst>
          </p:cNvPr>
          <p:cNvSpPr txBox="1"/>
          <p:nvPr/>
        </p:nvSpPr>
        <p:spPr>
          <a:xfrm>
            <a:off x="5069044" y="5505453"/>
            <a:ext cx="2405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49) SJF </a:t>
            </a:r>
            <a:r>
              <a:rPr lang="ko-KR" altLang="en-US" sz="1600" b="1" u="sng" dirty="0" err="1"/>
              <a:t>간트</a:t>
            </a:r>
            <a:r>
              <a:rPr lang="ko-KR" altLang="en-US" sz="1600" b="1" u="sng" dirty="0"/>
              <a:t> 차트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FBAE3-482B-473F-B359-5F46A91443C4}"/>
              </a:ext>
            </a:extLst>
          </p:cNvPr>
          <p:cNvSpPr txBox="1"/>
          <p:nvPr/>
        </p:nvSpPr>
        <p:spPr>
          <a:xfrm>
            <a:off x="6455103" y="6037354"/>
            <a:ext cx="5736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※ P2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가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P1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보다 실행시간이 짧지만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 </a:t>
            </a: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우선순위가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P1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보다 낮으므로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 P1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이 먼저 실행된다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.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 </a:t>
            </a:r>
            <a:endParaRPr lang="en-US" altLang="ko-KR" sz="16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우선순위가 실행시간보다 더 높은 자원 할당 우선권을 가짐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600" b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77" name="표 24">
            <a:extLst>
              <a:ext uri="{FF2B5EF4-FFF2-40B4-BE49-F238E27FC236}">
                <a16:creationId xmlns:a16="http://schemas.microsoft.com/office/drawing/2014/main" id="{07137CD8-D86E-4C76-AF8E-CC3268782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202761"/>
              </p:ext>
            </p:extLst>
          </p:nvPr>
        </p:nvGraphicFramePr>
        <p:xfrm>
          <a:off x="1992891" y="2850717"/>
          <a:ext cx="8206217" cy="242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782">
                  <a:extLst>
                    <a:ext uri="{9D8B030D-6E8A-4147-A177-3AD203B41FA5}">
                      <a16:colId xmlns:a16="http://schemas.microsoft.com/office/drawing/2014/main" val="4228460934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7237779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66860769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47893708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175631219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52794221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85719856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983258216"/>
                    </a:ext>
                  </a:extLst>
                </a:gridCol>
              </a:tblGrid>
              <a:tr h="46646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진행시간</a:t>
                      </a:r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프로세스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97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747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22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24197"/>
                  </a:ext>
                </a:extLst>
              </a:tr>
            </a:tbl>
          </a:graphicData>
        </a:graphic>
      </p:graphicFrame>
      <p:sp>
        <p:nvSpPr>
          <p:cNvPr id="78" name="圆角矩形​​ 5">
            <a:extLst>
              <a:ext uri="{FF2B5EF4-FFF2-40B4-BE49-F238E27FC236}">
                <a16:creationId xmlns:a16="http://schemas.microsoft.com/office/drawing/2014/main" id="{7795A83E-F0CC-4F08-8852-5DB0FD355F98}"/>
              </a:ext>
            </a:extLst>
          </p:cNvPr>
          <p:cNvSpPr/>
          <p:nvPr/>
        </p:nvSpPr>
        <p:spPr>
          <a:xfrm>
            <a:off x="6240946" y="4161710"/>
            <a:ext cx="983840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9" name="圆角矩形​​ 14">
            <a:extLst>
              <a:ext uri="{FF2B5EF4-FFF2-40B4-BE49-F238E27FC236}">
                <a16:creationId xmlns:a16="http://schemas.microsoft.com/office/drawing/2014/main" id="{408C3B2D-2125-4C57-9391-BCF68A23609A}"/>
              </a:ext>
            </a:extLst>
          </p:cNvPr>
          <p:cNvSpPr/>
          <p:nvPr/>
        </p:nvSpPr>
        <p:spPr>
          <a:xfrm>
            <a:off x="3312173" y="4149178"/>
            <a:ext cx="2928773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9AA6448-5F7B-4CCD-8946-CF546D101B1A}"/>
              </a:ext>
            </a:extLst>
          </p:cNvPr>
          <p:cNvCxnSpPr>
            <a:cxnSpLocks/>
          </p:cNvCxnSpPr>
          <p:nvPr/>
        </p:nvCxnSpPr>
        <p:spPr>
          <a:xfrm>
            <a:off x="2013138" y="2850711"/>
            <a:ext cx="1281812" cy="9019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90AAD2E-8629-4211-91DB-A94283F4891D}"/>
              </a:ext>
            </a:extLst>
          </p:cNvPr>
          <p:cNvCxnSpPr>
            <a:cxnSpLocks/>
          </p:cNvCxnSpPr>
          <p:nvPr/>
        </p:nvCxnSpPr>
        <p:spPr>
          <a:xfrm>
            <a:off x="7229674" y="4172068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B522A9F-1F75-4DA0-9F8D-D632886FD5C0}"/>
              </a:ext>
            </a:extLst>
          </p:cNvPr>
          <p:cNvCxnSpPr>
            <a:cxnSpLocks/>
          </p:cNvCxnSpPr>
          <p:nvPr/>
        </p:nvCxnSpPr>
        <p:spPr>
          <a:xfrm>
            <a:off x="3294949" y="4180678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B4F8EE5-A94A-4620-944D-DA08E123A2B5}"/>
              </a:ext>
            </a:extLst>
          </p:cNvPr>
          <p:cNvCxnSpPr>
            <a:cxnSpLocks/>
          </p:cNvCxnSpPr>
          <p:nvPr/>
        </p:nvCxnSpPr>
        <p:spPr>
          <a:xfrm>
            <a:off x="3294950" y="3811465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38D8674-22CA-4D78-B6FE-9AEF90E9BE1C}"/>
              </a:ext>
            </a:extLst>
          </p:cNvPr>
          <p:cNvCxnSpPr>
            <a:cxnSpLocks/>
          </p:cNvCxnSpPr>
          <p:nvPr/>
        </p:nvCxnSpPr>
        <p:spPr>
          <a:xfrm>
            <a:off x="6240959" y="4570529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圆角矩形​​ 5">
            <a:extLst>
              <a:ext uri="{FF2B5EF4-FFF2-40B4-BE49-F238E27FC236}">
                <a16:creationId xmlns:a16="http://schemas.microsoft.com/office/drawing/2014/main" id="{4CABC597-8670-48B0-9D6E-41C735A3078F}"/>
              </a:ext>
            </a:extLst>
          </p:cNvPr>
          <p:cNvSpPr/>
          <p:nvPr/>
        </p:nvSpPr>
        <p:spPr>
          <a:xfrm>
            <a:off x="3294949" y="3792004"/>
            <a:ext cx="2946008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6" name="圆角矩形​​ 14">
            <a:extLst>
              <a:ext uri="{FF2B5EF4-FFF2-40B4-BE49-F238E27FC236}">
                <a16:creationId xmlns:a16="http://schemas.microsoft.com/office/drawing/2014/main" id="{5B74DED2-3931-4C41-B6B0-46E4B8AE1064}"/>
              </a:ext>
            </a:extLst>
          </p:cNvPr>
          <p:cNvSpPr/>
          <p:nvPr/>
        </p:nvSpPr>
        <p:spPr>
          <a:xfrm>
            <a:off x="6240959" y="4563049"/>
            <a:ext cx="988715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911B3FAF-61AD-4DF1-90C9-450D0E0CC136}"/>
              </a:ext>
            </a:extLst>
          </p:cNvPr>
          <p:cNvCxnSpPr>
            <a:cxnSpLocks/>
          </p:cNvCxnSpPr>
          <p:nvPr/>
        </p:nvCxnSpPr>
        <p:spPr>
          <a:xfrm>
            <a:off x="6240957" y="3818876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圆角矩形​​ 5">
            <a:extLst>
              <a:ext uri="{FF2B5EF4-FFF2-40B4-BE49-F238E27FC236}">
                <a16:creationId xmlns:a16="http://schemas.microsoft.com/office/drawing/2014/main" id="{EC6A1866-D9B6-4299-836B-822A05440241}"/>
              </a:ext>
            </a:extLst>
          </p:cNvPr>
          <p:cNvSpPr/>
          <p:nvPr/>
        </p:nvSpPr>
        <p:spPr>
          <a:xfrm>
            <a:off x="7242010" y="4570529"/>
            <a:ext cx="988711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3ADFE27C-CE93-434D-BD35-CA883F6C7A8D}"/>
              </a:ext>
            </a:extLst>
          </p:cNvPr>
          <p:cNvCxnSpPr>
            <a:cxnSpLocks/>
          </p:cNvCxnSpPr>
          <p:nvPr/>
        </p:nvCxnSpPr>
        <p:spPr>
          <a:xfrm>
            <a:off x="9219432" y="4931288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6019F36-9F2D-40B2-BE78-EC0816775D86}"/>
              </a:ext>
            </a:extLst>
          </p:cNvPr>
          <p:cNvCxnSpPr>
            <a:cxnSpLocks/>
          </p:cNvCxnSpPr>
          <p:nvPr/>
        </p:nvCxnSpPr>
        <p:spPr>
          <a:xfrm>
            <a:off x="8230721" y="4570529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1" name="圆角矩形​​ 5">
            <a:extLst>
              <a:ext uri="{FF2B5EF4-FFF2-40B4-BE49-F238E27FC236}">
                <a16:creationId xmlns:a16="http://schemas.microsoft.com/office/drawing/2014/main" id="{855E5FD3-6B16-4215-87C8-08F462DDEBD4}"/>
              </a:ext>
            </a:extLst>
          </p:cNvPr>
          <p:cNvSpPr/>
          <p:nvPr/>
        </p:nvSpPr>
        <p:spPr>
          <a:xfrm>
            <a:off x="9228465" y="4910719"/>
            <a:ext cx="979677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AA732BB-97DE-408D-BEA3-27FA57D452E7}"/>
              </a:ext>
            </a:extLst>
          </p:cNvPr>
          <p:cNvCxnSpPr>
            <a:cxnSpLocks/>
          </p:cNvCxnSpPr>
          <p:nvPr/>
        </p:nvCxnSpPr>
        <p:spPr>
          <a:xfrm>
            <a:off x="10199108" y="4938767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圆角矩形​​ 14">
            <a:extLst>
              <a:ext uri="{FF2B5EF4-FFF2-40B4-BE49-F238E27FC236}">
                <a16:creationId xmlns:a16="http://schemas.microsoft.com/office/drawing/2014/main" id="{625955B7-B15A-4562-9A07-8905044ADAEA}"/>
              </a:ext>
            </a:extLst>
          </p:cNvPr>
          <p:cNvSpPr/>
          <p:nvPr/>
        </p:nvSpPr>
        <p:spPr>
          <a:xfrm>
            <a:off x="8230722" y="4900831"/>
            <a:ext cx="988710" cy="368239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유휴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1716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Shortest Job First (</a:t>
            </a:r>
            <a:r>
              <a:rPr lang="ko-KR" altLang="en-US" sz="2400" b="1" dirty="0">
                <a:latin typeface="+mn-ea"/>
              </a:rPr>
              <a:t>비선점형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따른 </a:t>
            </a:r>
            <a:r>
              <a:rPr lang="en-US" altLang="ko-KR" sz="1800" dirty="0">
                <a:latin typeface="+mn-ea"/>
              </a:rPr>
              <a:t>SJF</a:t>
            </a:r>
            <a:r>
              <a:rPr lang="ko-KR" altLang="en-US" sz="1800" dirty="0">
                <a:latin typeface="+mn-ea"/>
              </a:rPr>
              <a:t> 프로세스 스케줄링 시뮬레이션 결과는 다음 </a:t>
            </a:r>
            <a:r>
              <a:rPr lang="en-US" altLang="ko-KR" sz="1800" b="1" u="sng" dirty="0"/>
              <a:t>Fig 50) SJF </a:t>
            </a:r>
            <a:r>
              <a:rPr lang="ko-KR" altLang="en-US" sz="1800" b="1" u="sng" dirty="0"/>
              <a:t>프로세스 스케줄링 결과</a:t>
            </a:r>
            <a:r>
              <a:rPr lang="ko-KR" altLang="en-US" sz="1800" dirty="0">
                <a:latin typeface="+mn-ea"/>
              </a:rPr>
              <a:t>와 같다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9D36F4-1270-47A4-9E87-B0BA4827E184}"/>
              </a:ext>
            </a:extLst>
          </p:cNvPr>
          <p:cNvSpPr txBox="1"/>
          <p:nvPr/>
        </p:nvSpPr>
        <p:spPr>
          <a:xfrm>
            <a:off x="4157667" y="6459139"/>
            <a:ext cx="3700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50) SJF </a:t>
            </a:r>
            <a:r>
              <a:rPr lang="ko-KR" altLang="en-US" sz="1600" b="1" u="sng" dirty="0"/>
              <a:t>프로세스 스케줄링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D42B86-AEFD-4C01-A8B9-E7BBBD65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08" y="2391741"/>
            <a:ext cx="9959578" cy="400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88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01399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2) </a:t>
            </a:r>
            <a:r>
              <a:rPr lang="ko-KR" altLang="en-US" sz="3200" b="1" dirty="0">
                <a:latin typeface="+mj-ea"/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623E16-915F-4D67-900F-A44C82B19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94"/>
            <a:ext cx="6248400" cy="5844006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endParaRPr lang="en-US" altLang="ko-KR" sz="24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스케줄링의 목적</a:t>
            </a: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1) </a:t>
            </a:r>
            <a:r>
              <a:rPr lang="ko-KR" altLang="en-US" sz="2400" dirty="0">
                <a:latin typeface="+mn-ea"/>
              </a:rPr>
              <a:t>자원 할당의 공정성 보장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2) </a:t>
            </a:r>
            <a:r>
              <a:rPr lang="ko-KR" altLang="en-US" sz="2400" dirty="0">
                <a:latin typeface="+mn-ea"/>
              </a:rPr>
              <a:t>단위시간당 처리량 최대화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3) </a:t>
            </a:r>
            <a:r>
              <a:rPr lang="ko-KR" altLang="en-US" sz="2400" dirty="0">
                <a:latin typeface="+mn-ea"/>
              </a:rPr>
              <a:t>적절한 반환시간 보장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4) </a:t>
            </a:r>
            <a:r>
              <a:rPr lang="ko-KR" altLang="en-US" sz="2400" dirty="0">
                <a:latin typeface="+mn-ea"/>
              </a:rPr>
              <a:t>예측 가능성 보장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5) </a:t>
            </a:r>
            <a:r>
              <a:rPr lang="ko-KR" altLang="en-US" sz="2400" dirty="0">
                <a:latin typeface="+mn-ea"/>
              </a:rPr>
              <a:t>오버헤드 최소화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6) </a:t>
            </a:r>
            <a:r>
              <a:rPr lang="ko-KR" altLang="en-US" sz="2400" dirty="0">
                <a:latin typeface="+mn-ea"/>
              </a:rPr>
              <a:t>자원 사용의 균형 유지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7) </a:t>
            </a:r>
            <a:r>
              <a:rPr lang="ko-KR" altLang="en-US" sz="2400" dirty="0">
                <a:latin typeface="+mn-ea"/>
              </a:rPr>
              <a:t>반환시간과 자원의 활용 간에 균형 유지</a:t>
            </a:r>
            <a:endParaRPr lang="en-US" altLang="ko-KR" sz="2400" dirty="0"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FF66A85-6C30-4542-95D3-494DB82A00B7}"/>
              </a:ext>
            </a:extLst>
          </p:cNvPr>
          <p:cNvSpPr txBox="1">
            <a:spLocks/>
          </p:cNvSpPr>
          <p:nvPr/>
        </p:nvSpPr>
        <p:spPr>
          <a:xfrm>
            <a:off x="6553200" y="1024688"/>
            <a:ext cx="5638802" cy="5844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8) </a:t>
            </a:r>
            <a:r>
              <a:rPr lang="ko-KR" altLang="en-US" sz="2400" dirty="0">
                <a:latin typeface="+mn-ea"/>
              </a:rPr>
              <a:t>실행 대기 방지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9) </a:t>
            </a:r>
            <a:r>
              <a:rPr lang="ko-KR" altLang="en-US" sz="2400" dirty="0">
                <a:latin typeface="+mn-ea"/>
              </a:rPr>
              <a:t>우선순위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10) </a:t>
            </a:r>
            <a:r>
              <a:rPr lang="ko-KR" altLang="en-US" sz="2400" dirty="0">
                <a:latin typeface="+mn-ea"/>
              </a:rPr>
              <a:t>서비스 사용 기회 확대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11) </a:t>
            </a:r>
            <a:r>
              <a:rPr lang="ko-KR" altLang="en-US" sz="2400" dirty="0">
                <a:latin typeface="+mn-ea"/>
              </a:rPr>
              <a:t>서비스 수 감소 방지</a:t>
            </a:r>
          </a:p>
        </p:txBody>
      </p:sp>
    </p:spTree>
    <p:extLst>
      <p:ext uri="{BB962C8B-B14F-4D97-AF65-F5344CB8AC3E}">
        <p14:creationId xmlns:p14="http://schemas.microsoft.com/office/powerpoint/2010/main" val="677424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Highest Response-Ratio Next (</a:t>
            </a:r>
            <a:r>
              <a:rPr lang="ko-KR" altLang="en-US" sz="2400" b="1" dirty="0">
                <a:latin typeface="+mn-ea"/>
              </a:rPr>
              <a:t>비선점형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HRRN(Highest Response-Ratio Next)</a:t>
            </a:r>
            <a:r>
              <a:rPr lang="ko-KR" altLang="en-US" sz="1800" dirty="0">
                <a:latin typeface="+mn-ea"/>
              </a:rPr>
              <a:t>는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대기시간</a:t>
            </a:r>
            <a:r>
              <a:rPr lang="en-US" altLang="ko-KR" sz="1800" dirty="0">
                <a:latin typeface="+mn-ea"/>
              </a:rPr>
              <a:t>+</a:t>
            </a:r>
            <a:r>
              <a:rPr lang="ko-KR" altLang="en-US" sz="1800" dirty="0">
                <a:latin typeface="+mn-ea"/>
              </a:rPr>
              <a:t>실행시간</a:t>
            </a:r>
            <a:r>
              <a:rPr lang="en-US" altLang="ko-KR" sz="1800" dirty="0">
                <a:latin typeface="+mn-ea"/>
              </a:rPr>
              <a:t>) / </a:t>
            </a:r>
            <a:r>
              <a:rPr lang="ko-KR" altLang="en-US" sz="1800" dirty="0">
                <a:latin typeface="+mn-ea"/>
              </a:rPr>
              <a:t>실행시간으로 우선순위 할당하여 높은 순으로 처리하는 스케줄링 방식으로서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b="1" u="sng" dirty="0"/>
              <a:t>Fig 46) </a:t>
            </a:r>
            <a:r>
              <a:rPr lang="ko-KR" altLang="en-US" sz="1800" b="1" u="sng" dirty="0"/>
              <a:t>모든 스케줄링에서 사용 할 공통 테스트 케이스</a:t>
            </a:r>
            <a:r>
              <a:rPr lang="ko-KR" altLang="en-US" sz="1800" dirty="0"/>
              <a:t>에 따른 올바른 예측 결과값은 다음 </a:t>
            </a:r>
            <a:r>
              <a:rPr lang="en-US" altLang="ko-KR" sz="1800" b="1" u="sng" dirty="0"/>
              <a:t>Fig 51) HRRN </a:t>
            </a:r>
            <a:r>
              <a:rPr lang="ko-KR" altLang="en-US" sz="1800" b="1" u="sng" dirty="0" err="1"/>
              <a:t>간트</a:t>
            </a:r>
            <a:r>
              <a:rPr lang="ko-KR" altLang="en-US" sz="1800" b="1" u="sng" dirty="0"/>
              <a:t> 차트</a:t>
            </a:r>
            <a:r>
              <a:rPr lang="ko-KR" altLang="en-US" sz="1800" dirty="0"/>
              <a:t>와 같다</a:t>
            </a:r>
            <a:r>
              <a:rPr lang="en-US" altLang="ko-KR" sz="1800" dirty="0"/>
              <a:t>.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ko-KR" altLang="en-US" sz="180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A270F5-24C7-4050-A351-51FABB75365D}"/>
              </a:ext>
            </a:extLst>
          </p:cNvPr>
          <p:cNvSpPr txBox="1"/>
          <p:nvPr/>
        </p:nvSpPr>
        <p:spPr>
          <a:xfrm>
            <a:off x="-1" y="6185179"/>
            <a:ext cx="48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※ </a:t>
            </a:r>
            <a:r>
              <a:rPr lang="ko-KR" altLang="en-US" b="1" dirty="0">
                <a:latin typeface="+mn-ea"/>
              </a:rPr>
              <a:t>검은 색 세로 선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해당 프로세스가 도착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빨간색 세로 선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해당 프로세스가 종료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14333E-A99D-4881-A6D6-E5CDFDFB1591}"/>
              </a:ext>
            </a:extLst>
          </p:cNvPr>
          <p:cNvSpPr txBox="1"/>
          <p:nvPr/>
        </p:nvSpPr>
        <p:spPr>
          <a:xfrm>
            <a:off x="4368295" y="5503607"/>
            <a:ext cx="2561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51) HRRN </a:t>
            </a:r>
            <a:r>
              <a:rPr lang="ko-KR" altLang="en-US" sz="1600" b="1" u="sng" dirty="0" err="1"/>
              <a:t>간트</a:t>
            </a:r>
            <a:r>
              <a:rPr lang="ko-KR" altLang="en-US" sz="1600" b="1" u="sng" dirty="0"/>
              <a:t> 차트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FBAE3-482B-473F-B359-5F46A91443C4}"/>
              </a:ext>
            </a:extLst>
          </p:cNvPr>
          <p:cNvSpPr txBox="1"/>
          <p:nvPr/>
        </p:nvSpPr>
        <p:spPr>
          <a:xfrm>
            <a:off x="7633982" y="6179878"/>
            <a:ext cx="4452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※ P3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이 도착하는 시점에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P2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의 우선순위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2.5, </a:t>
            </a:r>
          </a:p>
          <a:p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P3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의 우선순위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이므로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 P2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가 먼저 실행된다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.</a:t>
            </a:r>
          </a:p>
        </p:txBody>
      </p:sp>
      <p:graphicFrame>
        <p:nvGraphicFramePr>
          <p:cNvPr id="77" name="표 24">
            <a:extLst>
              <a:ext uri="{FF2B5EF4-FFF2-40B4-BE49-F238E27FC236}">
                <a16:creationId xmlns:a16="http://schemas.microsoft.com/office/drawing/2014/main" id="{07137CD8-D86E-4C76-AF8E-CC3268782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236803"/>
              </p:ext>
            </p:extLst>
          </p:nvPr>
        </p:nvGraphicFramePr>
        <p:xfrm>
          <a:off x="1884662" y="2962116"/>
          <a:ext cx="8206217" cy="242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782">
                  <a:extLst>
                    <a:ext uri="{9D8B030D-6E8A-4147-A177-3AD203B41FA5}">
                      <a16:colId xmlns:a16="http://schemas.microsoft.com/office/drawing/2014/main" val="4228460934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7237779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66860769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47893708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175631219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52794221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85719856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983258216"/>
                    </a:ext>
                  </a:extLst>
                </a:gridCol>
              </a:tblGrid>
              <a:tr h="46646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진행시간</a:t>
                      </a:r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프로세스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97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747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22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24197"/>
                  </a:ext>
                </a:extLst>
              </a:tr>
            </a:tbl>
          </a:graphicData>
        </a:graphic>
      </p:graphicFrame>
      <p:sp>
        <p:nvSpPr>
          <p:cNvPr id="78" name="圆角矩形​​ 5">
            <a:extLst>
              <a:ext uri="{FF2B5EF4-FFF2-40B4-BE49-F238E27FC236}">
                <a16:creationId xmlns:a16="http://schemas.microsoft.com/office/drawing/2014/main" id="{7795A83E-F0CC-4F08-8852-5DB0FD355F98}"/>
              </a:ext>
            </a:extLst>
          </p:cNvPr>
          <p:cNvSpPr/>
          <p:nvPr/>
        </p:nvSpPr>
        <p:spPr>
          <a:xfrm>
            <a:off x="6132717" y="4273109"/>
            <a:ext cx="983840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9" name="圆角矩形​​ 14">
            <a:extLst>
              <a:ext uri="{FF2B5EF4-FFF2-40B4-BE49-F238E27FC236}">
                <a16:creationId xmlns:a16="http://schemas.microsoft.com/office/drawing/2014/main" id="{408C3B2D-2125-4C57-9391-BCF68A23609A}"/>
              </a:ext>
            </a:extLst>
          </p:cNvPr>
          <p:cNvSpPr/>
          <p:nvPr/>
        </p:nvSpPr>
        <p:spPr>
          <a:xfrm>
            <a:off x="3203944" y="4260577"/>
            <a:ext cx="2928773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9AA6448-5F7B-4CCD-8946-CF546D101B1A}"/>
              </a:ext>
            </a:extLst>
          </p:cNvPr>
          <p:cNvCxnSpPr>
            <a:cxnSpLocks/>
          </p:cNvCxnSpPr>
          <p:nvPr/>
        </p:nvCxnSpPr>
        <p:spPr>
          <a:xfrm>
            <a:off x="1904909" y="2962110"/>
            <a:ext cx="1281812" cy="9019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90AAD2E-8629-4211-91DB-A94283F4891D}"/>
              </a:ext>
            </a:extLst>
          </p:cNvPr>
          <p:cNvCxnSpPr>
            <a:cxnSpLocks/>
          </p:cNvCxnSpPr>
          <p:nvPr/>
        </p:nvCxnSpPr>
        <p:spPr>
          <a:xfrm>
            <a:off x="7121445" y="4283467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B522A9F-1F75-4DA0-9F8D-D632886FD5C0}"/>
              </a:ext>
            </a:extLst>
          </p:cNvPr>
          <p:cNvCxnSpPr>
            <a:cxnSpLocks/>
          </p:cNvCxnSpPr>
          <p:nvPr/>
        </p:nvCxnSpPr>
        <p:spPr>
          <a:xfrm>
            <a:off x="3186720" y="4292077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B4F8EE5-A94A-4620-944D-DA08E123A2B5}"/>
              </a:ext>
            </a:extLst>
          </p:cNvPr>
          <p:cNvCxnSpPr>
            <a:cxnSpLocks/>
          </p:cNvCxnSpPr>
          <p:nvPr/>
        </p:nvCxnSpPr>
        <p:spPr>
          <a:xfrm>
            <a:off x="3186721" y="3922864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38D8674-22CA-4D78-B6FE-9AEF90E9BE1C}"/>
              </a:ext>
            </a:extLst>
          </p:cNvPr>
          <p:cNvCxnSpPr>
            <a:cxnSpLocks/>
          </p:cNvCxnSpPr>
          <p:nvPr/>
        </p:nvCxnSpPr>
        <p:spPr>
          <a:xfrm>
            <a:off x="6132730" y="4681928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圆角矩形​​ 5">
            <a:extLst>
              <a:ext uri="{FF2B5EF4-FFF2-40B4-BE49-F238E27FC236}">
                <a16:creationId xmlns:a16="http://schemas.microsoft.com/office/drawing/2014/main" id="{4CABC597-8670-48B0-9D6E-41C735A3078F}"/>
              </a:ext>
            </a:extLst>
          </p:cNvPr>
          <p:cNvSpPr/>
          <p:nvPr/>
        </p:nvSpPr>
        <p:spPr>
          <a:xfrm>
            <a:off x="3186720" y="3903403"/>
            <a:ext cx="2946008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6" name="圆角矩形​​ 14">
            <a:extLst>
              <a:ext uri="{FF2B5EF4-FFF2-40B4-BE49-F238E27FC236}">
                <a16:creationId xmlns:a16="http://schemas.microsoft.com/office/drawing/2014/main" id="{5B74DED2-3931-4C41-B6B0-46E4B8AE1064}"/>
              </a:ext>
            </a:extLst>
          </p:cNvPr>
          <p:cNvSpPr/>
          <p:nvPr/>
        </p:nvSpPr>
        <p:spPr>
          <a:xfrm>
            <a:off x="6132730" y="4674448"/>
            <a:ext cx="988715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911B3FAF-61AD-4DF1-90C9-450D0E0CC136}"/>
              </a:ext>
            </a:extLst>
          </p:cNvPr>
          <p:cNvCxnSpPr>
            <a:cxnSpLocks/>
          </p:cNvCxnSpPr>
          <p:nvPr/>
        </p:nvCxnSpPr>
        <p:spPr>
          <a:xfrm>
            <a:off x="6132728" y="3930275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圆角矩形​​ 5">
            <a:extLst>
              <a:ext uri="{FF2B5EF4-FFF2-40B4-BE49-F238E27FC236}">
                <a16:creationId xmlns:a16="http://schemas.microsoft.com/office/drawing/2014/main" id="{EC6A1866-D9B6-4299-836B-822A05440241}"/>
              </a:ext>
            </a:extLst>
          </p:cNvPr>
          <p:cNvSpPr/>
          <p:nvPr/>
        </p:nvSpPr>
        <p:spPr>
          <a:xfrm>
            <a:off x="7133781" y="4681928"/>
            <a:ext cx="988711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3ADFE27C-CE93-434D-BD35-CA883F6C7A8D}"/>
              </a:ext>
            </a:extLst>
          </p:cNvPr>
          <p:cNvCxnSpPr>
            <a:cxnSpLocks/>
          </p:cNvCxnSpPr>
          <p:nvPr/>
        </p:nvCxnSpPr>
        <p:spPr>
          <a:xfrm>
            <a:off x="9111203" y="5042687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6019F36-9F2D-40B2-BE78-EC0816775D86}"/>
              </a:ext>
            </a:extLst>
          </p:cNvPr>
          <p:cNvCxnSpPr>
            <a:cxnSpLocks/>
          </p:cNvCxnSpPr>
          <p:nvPr/>
        </p:nvCxnSpPr>
        <p:spPr>
          <a:xfrm>
            <a:off x="8122492" y="4681928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1" name="圆角矩形​​ 5">
            <a:extLst>
              <a:ext uri="{FF2B5EF4-FFF2-40B4-BE49-F238E27FC236}">
                <a16:creationId xmlns:a16="http://schemas.microsoft.com/office/drawing/2014/main" id="{855E5FD3-6B16-4215-87C8-08F462DDEBD4}"/>
              </a:ext>
            </a:extLst>
          </p:cNvPr>
          <p:cNvSpPr/>
          <p:nvPr/>
        </p:nvSpPr>
        <p:spPr>
          <a:xfrm>
            <a:off x="9120236" y="5022118"/>
            <a:ext cx="979677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AA732BB-97DE-408D-BEA3-27FA57D452E7}"/>
              </a:ext>
            </a:extLst>
          </p:cNvPr>
          <p:cNvCxnSpPr>
            <a:cxnSpLocks/>
          </p:cNvCxnSpPr>
          <p:nvPr/>
        </p:nvCxnSpPr>
        <p:spPr>
          <a:xfrm>
            <a:off x="10090879" y="5050166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圆角矩形​​ 14">
            <a:extLst>
              <a:ext uri="{FF2B5EF4-FFF2-40B4-BE49-F238E27FC236}">
                <a16:creationId xmlns:a16="http://schemas.microsoft.com/office/drawing/2014/main" id="{625955B7-B15A-4562-9A07-8905044ADAEA}"/>
              </a:ext>
            </a:extLst>
          </p:cNvPr>
          <p:cNvSpPr/>
          <p:nvPr/>
        </p:nvSpPr>
        <p:spPr>
          <a:xfrm>
            <a:off x="8122493" y="5012230"/>
            <a:ext cx="988710" cy="368239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유휴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623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Highest Response-Ratio Next (</a:t>
            </a:r>
            <a:r>
              <a:rPr lang="ko-KR" altLang="en-US" sz="2400" b="1" dirty="0">
                <a:latin typeface="+mn-ea"/>
              </a:rPr>
              <a:t>비선점형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따른 </a:t>
            </a:r>
            <a:r>
              <a:rPr lang="en-US" altLang="ko-KR" sz="1800" dirty="0">
                <a:latin typeface="+mn-ea"/>
              </a:rPr>
              <a:t>HRRN</a:t>
            </a:r>
            <a:r>
              <a:rPr lang="ko-KR" altLang="en-US" sz="1800" dirty="0">
                <a:latin typeface="+mn-ea"/>
              </a:rPr>
              <a:t> 프로세스 스케줄링 시뮬레이션 결과는 다음 </a:t>
            </a:r>
            <a:r>
              <a:rPr lang="en-US" altLang="ko-KR" sz="1800" b="1" u="sng" dirty="0"/>
              <a:t>Fig 52) HRRN </a:t>
            </a:r>
            <a:r>
              <a:rPr lang="ko-KR" altLang="en-US" sz="1800" b="1" u="sng" dirty="0"/>
              <a:t>프로세스 스케줄링 결과</a:t>
            </a:r>
            <a:r>
              <a:rPr lang="ko-KR" altLang="en-US" sz="1800" dirty="0">
                <a:latin typeface="+mn-ea"/>
              </a:rPr>
              <a:t>와 같다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9D36F4-1270-47A4-9E87-B0BA4827E184}"/>
              </a:ext>
            </a:extLst>
          </p:cNvPr>
          <p:cNvSpPr txBox="1"/>
          <p:nvPr/>
        </p:nvSpPr>
        <p:spPr>
          <a:xfrm>
            <a:off x="4157665" y="6502271"/>
            <a:ext cx="3870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52) HRRN </a:t>
            </a:r>
            <a:r>
              <a:rPr lang="ko-KR" altLang="en-US" sz="1600" b="1" u="sng" dirty="0"/>
              <a:t>프로세스 스케줄링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5D66E2-63E6-4CF8-82DA-59704AA3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016" y="2356843"/>
            <a:ext cx="8878062" cy="414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985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Priority-based scheduling (</a:t>
            </a:r>
            <a:r>
              <a:rPr lang="ko-KR" altLang="en-US" sz="2400" b="1" dirty="0">
                <a:latin typeface="+mn-ea"/>
              </a:rPr>
              <a:t>비선점형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>
              <a:buFontTx/>
              <a:buChar char="-"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Priority-based scheduling (</a:t>
            </a:r>
            <a:r>
              <a:rPr lang="ko-KR" altLang="en-US" sz="1800" dirty="0">
                <a:latin typeface="+mn-ea"/>
              </a:rPr>
              <a:t>비선점형</a:t>
            </a:r>
            <a:r>
              <a:rPr lang="en-US" altLang="ko-KR" sz="1800" dirty="0">
                <a:latin typeface="+mn-ea"/>
              </a:rPr>
              <a:t>)</a:t>
            </a:r>
            <a:r>
              <a:rPr lang="ko-KR" altLang="en-US" sz="1800" dirty="0">
                <a:latin typeface="+mn-ea"/>
              </a:rPr>
              <a:t>은 초기 할당 된 우선순위를 이용하는 고정 우선순위 기반 스케줄링 방식으로서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b="1" u="sng" dirty="0"/>
              <a:t>Fig 46) </a:t>
            </a:r>
            <a:r>
              <a:rPr lang="ko-KR" altLang="en-US" sz="1800" b="1" u="sng" dirty="0"/>
              <a:t>모든 스케줄링에서 사용 할 공통 테스트 케이스</a:t>
            </a:r>
            <a:r>
              <a:rPr lang="ko-KR" altLang="en-US" sz="1800" dirty="0"/>
              <a:t>에 따른 올바른 예측 결과값은 다음 </a:t>
            </a:r>
            <a:r>
              <a:rPr lang="en-US" altLang="ko-KR" sz="1800" b="1" u="sng" dirty="0"/>
              <a:t>Fig 53) Priority-based scheduling (</a:t>
            </a:r>
            <a:r>
              <a:rPr lang="ko-KR" altLang="en-US" sz="1800" b="1" u="sng" dirty="0"/>
              <a:t>비선점형</a:t>
            </a:r>
            <a:r>
              <a:rPr lang="en-US" altLang="ko-KR" sz="1800" b="1" u="sng" dirty="0"/>
              <a:t>) </a:t>
            </a:r>
            <a:r>
              <a:rPr lang="ko-KR" altLang="en-US" sz="1800" b="1" u="sng" dirty="0" err="1"/>
              <a:t>간트</a:t>
            </a:r>
            <a:r>
              <a:rPr lang="ko-KR" altLang="en-US" sz="1800" b="1" u="sng" dirty="0"/>
              <a:t> 차트</a:t>
            </a:r>
            <a:r>
              <a:rPr lang="ko-KR" altLang="en-US" sz="1800" dirty="0"/>
              <a:t>와 같다</a:t>
            </a:r>
            <a:r>
              <a:rPr lang="en-US" altLang="ko-KR" sz="1800" dirty="0"/>
              <a:t>.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ko-KR" altLang="en-US" sz="180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A270F5-24C7-4050-A351-51FABB75365D}"/>
              </a:ext>
            </a:extLst>
          </p:cNvPr>
          <p:cNvSpPr txBox="1"/>
          <p:nvPr/>
        </p:nvSpPr>
        <p:spPr>
          <a:xfrm>
            <a:off x="-1" y="6185179"/>
            <a:ext cx="48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※ </a:t>
            </a:r>
            <a:r>
              <a:rPr lang="ko-KR" altLang="en-US" b="1" dirty="0">
                <a:latin typeface="+mn-ea"/>
              </a:rPr>
              <a:t>검은 색 세로 선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해당 프로세스가 도착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빨간색 세로 선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해당 프로세스가 종료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14333E-A99D-4881-A6D6-E5CDFDFB1591}"/>
              </a:ext>
            </a:extLst>
          </p:cNvPr>
          <p:cNvSpPr txBox="1"/>
          <p:nvPr/>
        </p:nvSpPr>
        <p:spPr>
          <a:xfrm>
            <a:off x="3467830" y="5493789"/>
            <a:ext cx="550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53) Priority-based scheduling (</a:t>
            </a:r>
            <a:r>
              <a:rPr lang="ko-KR" altLang="en-US" sz="1600" b="1" u="sng" dirty="0"/>
              <a:t>비선점형</a:t>
            </a:r>
            <a:r>
              <a:rPr lang="en-US" altLang="ko-KR" sz="1600" b="1" u="sng" dirty="0"/>
              <a:t>) </a:t>
            </a:r>
            <a:r>
              <a:rPr lang="ko-KR" altLang="en-US" sz="1600" b="1" u="sng" dirty="0" err="1"/>
              <a:t>간트</a:t>
            </a:r>
            <a:r>
              <a:rPr lang="ko-KR" altLang="en-US" sz="1600" b="1" u="sng" dirty="0"/>
              <a:t> 차트</a:t>
            </a:r>
          </a:p>
        </p:txBody>
      </p:sp>
      <p:graphicFrame>
        <p:nvGraphicFramePr>
          <p:cNvPr id="77" name="표 24">
            <a:extLst>
              <a:ext uri="{FF2B5EF4-FFF2-40B4-BE49-F238E27FC236}">
                <a16:creationId xmlns:a16="http://schemas.microsoft.com/office/drawing/2014/main" id="{07137CD8-D86E-4C76-AF8E-CC3268782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262711"/>
              </p:ext>
            </p:extLst>
          </p:nvPr>
        </p:nvGraphicFramePr>
        <p:xfrm>
          <a:off x="1820654" y="2914411"/>
          <a:ext cx="8206217" cy="242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782">
                  <a:extLst>
                    <a:ext uri="{9D8B030D-6E8A-4147-A177-3AD203B41FA5}">
                      <a16:colId xmlns:a16="http://schemas.microsoft.com/office/drawing/2014/main" val="4228460934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7237779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66860769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47893708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175631219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52794221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85719856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983258216"/>
                    </a:ext>
                  </a:extLst>
                </a:gridCol>
              </a:tblGrid>
              <a:tr h="46646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진행시간</a:t>
                      </a:r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프로세스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97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747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22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24197"/>
                  </a:ext>
                </a:extLst>
              </a:tr>
            </a:tbl>
          </a:graphicData>
        </a:graphic>
      </p:graphicFrame>
      <p:sp>
        <p:nvSpPr>
          <p:cNvPr id="78" name="圆角矩形​​ 5">
            <a:extLst>
              <a:ext uri="{FF2B5EF4-FFF2-40B4-BE49-F238E27FC236}">
                <a16:creationId xmlns:a16="http://schemas.microsoft.com/office/drawing/2014/main" id="{7795A83E-F0CC-4F08-8852-5DB0FD355F98}"/>
              </a:ext>
            </a:extLst>
          </p:cNvPr>
          <p:cNvSpPr/>
          <p:nvPr/>
        </p:nvSpPr>
        <p:spPr>
          <a:xfrm>
            <a:off x="6068709" y="4225404"/>
            <a:ext cx="983840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9" name="圆角矩形​​ 14">
            <a:extLst>
              <a:ext uri="{FF2B5EF4-FFF2-40B4-BE49-F238E27FC236}">
                <a16:creationId xmlns:a16="http://schemas.microsoft.com/office/drawing/2014/main" id="{408C3B2D-2125-4C57-9391-BCF68A23609A}"/>
              </a:ext>
            </a:extLst>
          </p:cNvPr>
          <p:cNvSpPr/>
          <p:nvPr/>
        </p:nvSpPr>
        <p:spPr>
          <a:xfrm>
            <a:off x="3139936" y="4212872"/>
            <a:ext cx="2928773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9AA6448-5F7B-4CCD-8946-CF546D101B1A}"/>
              </a:ext>
            </a:extLst>
          </p:cNvPr>
          <p:cNvCxnSpPr>
            <a:cxnSpLocks/>
          </p:cNvCxnSpPr>
          <p:nvPr/>
        </p:nvCxnSpPr>
        <p:spPr>
          <a:xfrm>
            <a:off x="1840901" y="2914405"/>
            <a:ext cx="1281812" cy="9019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90AAD2E-8629-4211-91DB-A94283F4891D}"/>
              </a:ext>
            </a:extLst>
          </p:cNvPr>
          <p:cNvCxnSpPr>
            <a:cxnSpLocks/>
          </p:cNvCxnSpPr>
          <p:nvPr/>
        </p:nvCxnSpPr>
        <p:spPr>
          <a:xfrm>
            <a:off x="7057437" y="4235762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B522A9F-1F75-4DA0-9F8D-D632886FD5C0}"/>
              </a:ext>
            </a:extLst>
          </p:cNvPr>
          <p:cNvCxnSpPr>
            <a:cxnSpLocks/>
          </p:cNvCxnSpPr>
          <p:nvPr/>
        </p:nvCxnSpPr>
        <p:spPr>
          <a:xfrm>
            <a:off x="3122712" y="4244372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B4F8EE5-A94A-4620-944D-DA08E123A2B5}"/>
              </a:ext>
            </a:extLst>
          </p:cNvPr>
          <p:cNvCxnSpPr>
            <a:cxnSpLocks/>
          </p:cNvCxnSpPr>
          <p:nvPr/>
        </p:nvCxnSpPr>
        <p:spPr>
          <a:xfrm>
            <a:off x="3122713" y="3875159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38D8674-22CA-4D78-B6FE-9AEF90E9BE1C}"/>
              </a:ext>
            </a:extLst>
          </p:cNvPr>
          <p:cNvCxnSpPr>
            <a:cxnSpLocks/>
          </p:cNvCxnSpPr>
          <p:nvPr/>
        </p:nvCxnSpPr>
        <p:spPr>
          <a:xfrm>
            <a:off x="6068722" y="4634223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圆角矩形​​ 5">
            <a:extLst>
              <a:ext uri="{FF2B5EF4-FFF2-40B4-BE49-F238E27FC236}">
                <a16:creationId xmlns:a16="http://schemas.microsoft.com/office/drawing/2014/main" id="{4CABC597-8670-48B0-9D6E-41C735A3078F}"/>
              </a:ext>
            </a:extLst>
          </p:cNvPr>
          <p:cNvSpPr/>
          <p:nvPr/>
        </p:nvSpPr>
        <p:spPr>
          <a:xfrm>
            <a:off x="3122712" y="3855698"/>
            <a:ext cx="2946008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6" name="圆角矩形​​ 14">
            <a:extLst>
              <a:ext uri="{FF2B5EF4-FFF2-40B4-BE49-F238E27FC236}">
                <a16:creationId xmlns:a16="http://schemas.microsoft.com/office/drawing/2014/main" id="{5B74DED2-3931-4C41-B6B0-46E4B8AE1064}"/>
              </a:ext>
            </a:extLst>
          </p:cNvPr>
          <p:cNvSpPr/>
          <p:nvPr/>
        </p:nvSpPr>
        <p:spPr>
          <a:xfrm>
            <a:off x="6068722" y="4626743"/>
            <a:ext cx="988715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911B3FAF-61AD-4DF1-90C9-450D0E0CC136}"/>
              </a:ext>
            </a:extLst>
          </p:cNvPr>
          <p:cNvCxnSpPr>
            <a:cxnSpLocks/>
          </p:cNvCxnSpPr>
          <p:nvPr/>
        </p:nvCxnSpPr>
        <p:spPr>
          <a:xfrm>
            <a:off x="6068720" y="3882570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圆角矩形​​ 5">
            <a:extLst>
              <a:ext uri="{FF2B5EF4-FFF2-40B4-BE49-F238E27FC236}">
                <a16:creationId xmlns:a16="http://schemas.microsoft.com/office/drawing/2014/main" id="{EC6A1866-D9B6-4299-836B-822A05440241}"/>
              </a:ext>
            </a:extLst>
          </p:cNvPr>
          <p:cNvSpPr/>
          <p:nvPr/>
        </p:nvSpPr>
        <p:spPr>
          <a:xfrm>
            <a:off x="7069773" y="4634223"/>
            <a:ext cx="988711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3ADFE27C-CE93-434D-BD35-CA883F6C7A8D}"/>
              </a:ext>
            </a:extLst>
          </p:cNvPr>
          <p:cNvCxnSpPr>
            <a:cxnSpLocks/>
          </p:cNvCxnSpPr>
          <p:nvPr/>
        </p:nvCxnSpPr>
        <p:spPr>
          <a:xfrm>
            <a:off x="9047195" y="4994982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6019F36-9F2D-40B2-BE78-EC0816775D86}"/>
              </a:ext>
            </a:extLst>
          </p:cNvPr>
          <p:cNvCxnSpPr>
            <a:cxnSpLocks/>
          </p:cNvCxnSpPr>
          <p:nvPr/>
        </p:nvCxnSpPr>
        <p:spPr>
          <a:xfrm>
            <a:off x="8058484" y="4634223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1" name="圆角矩形​​ 5">
            <a:extLst>
              <a:ext uri="{FF2B5EF4-FFF2-40B4-BE49-F238E27FC236}">
                <a16:creationId xmlns:a16="http://schemas.microsoft.com/office/drawing/2014/main" id="{855E5FD3-6B16-4215-87C8-08F462DDEBD4}"/>
              </a:ext>
            </a:extLst>
          </p:cNvPr>
          <p:cNvSpPr/>
          <p:nvPr/>
        </p:nvSpPr>
        <p:spPr>
          <a:xfrm>
            <a:off x="9056228" y="4974413"/>
            <a:ext cx="979677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AA732BB-97DE-408D-BEA3-27FA57D452E7}"/>
              </a:ext>
            </a:extLst>
          </p:cNvPr>
          <p:cNvCxnSpPr>
            <a:cxnSpLocks/>
          </p:cNvCxnSpPr>
          <p:nvPr/>
        </p:nvCxnSpPr>
        <p:spPr>
          <a:xfrm>
            <a:off x="10026871" y="5002461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圆角矩形​​ 14">
            <a:extLst>
              <a:ext uri="{FF2B5EF4-FFF2-40B4-BE49-F238E27FC236}">
                <a16:creationId xmlns:a16="http://schemas.microsoft.com/office/drawing/2014/main" id="{625955B7-B15A-4562-9A07-8905044ADAEA}"/>
              </a:ext>
            </a:extLst>
          </p:cNvPr>
          <p:cNvSpPr/>
          <p:nvPr/>
        </p:nvSpPr>
        <p:spPr>
          <a:xfrm>
            <a:off x="8058485" y="4964525"/>
            <a:ext cx="988710" cy="368239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유휴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384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Priority-based scheduling (</a:t>
            </a:r>
            <a:r>
              <a:rPr lang="ko-KR" altLang="en-US" sz="2400" b="1" dirty="0">
                <a:latin typeface="+mn-ea"/>
              </a:rPr>
              <a:t>비선점형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따른 </a:t>
            </a:r>
            <a:r>
              <a:rPr lang="en-US" altLang="ko-KR" sz="1800" dirty="0">
                <a:latin typeface="+mn-ea"/>
              </a:rPr>
              <a:t>Priority-based scheduling (</a:t>
            </a:r>
            <a:r>
              <a:rPr lang="ko-KR" altLang="en-US" sz="1800" dirty="0">
                <a:latin typeface="+mn-ea"/>
              </a:rPr>
              <a:t>비선점형</a:t>
            </a:r>
            <a:r>
              <a:rPr lang="en-US" altLang="ko-KR" sz="1800" dirty="0">
                <a:latin typeface="+mn-ea"/>
              </a:rPr>
              <a:t>)</a:t>
            </a:r>
            <a:r>
              <a:rPr lang="ko-KR" altLang="en-US" sz="1800" dirty="0">
                <a:latin typeface="+mn-ea"/>
              </a:rPr>
              <a:t> 프로세스 스케줄링 시뮬레이션 결과는 다음 </a:t>
            </a:r>
            <a:r>
              <a:rPr lang="en-US" altLang="ko-KR" sz="1800" b="1" u="sng" dirty="0"/>
              <a:t>Fig 54) </a:t>
            </a:r>
            <a:r>
              <a:rPr lang="en-US" altLang="ko-KR" sz="1800" b="1" u="sng" dirty="0">
                <a:latin typeface="+mn-ea"/>
              </a:rPr>
              <a:t>Priority-based scheduling (</a:t>
            </a:r>
            <a:r>
              <a:rPr lang="ko-KR" altLang="en-US" sz="1800" b="1" u="sng" dirty="0">
                <a:latin typeface="+mn-ea"/>
              </a:rPr>
              <a:t>비선점형</a:t>
            </a:r>
            <a:r>
              <a:rPr lang="en-US" altLang="ko-KR" sz="1800" b="1" u="sng" dirty="0">
                <a:latin typeface="+mn-ea"/>
              </a:rPr>
              <a:t>)</a:t>
            </a:r>
            <a:r>
              <a:rPr lang="en-US" altLang="ko-KR" sz="1800" b="1" u="sng" dirty="0"/>
              <a:t> </a:t>
            </a:r>
            <a:r>
              <a:rPr lang="ko-KR" altLang="en-US" sz="1800" b="1" u="sng" dirty="0"/>
              <a:t>프로세스 스케줄링 결과</a:t>
            </a:r>
            <a:r>
              <a:rPr lang="ko-KR" altLang="en-US" sz="1800" dirty="0">
                <a:latin typeface="+mn-ea"/>
              </a:rPr>
              <a:t>와 같다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9D36F4-1270-47A4-9E87-B0BA4827E184}"/>
              </a:ext>
            </a:extLst>
          </p:cNvPr>
          <p:cNvSpPr txBox="1"/>
          <p:nvPr/>
        </p:nvSpPr>
        <p:spPr>
          <a:xfrm>
            <a:off x="2786066" y="6457285"/>
            <a:ext cx="6842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latin typeface="+mn-ea"/>
              </a:rPr>
              <a:t>Fig 54) Priority-based scheduling (</a:t>
            </a:r>
            <a:r>
              <a:rPr lang="ko-KR" altLang="en-US" sz="1600" b="1" u="sng" dirty="0">
                <a:latin typeface="+mn-ea"/>
              </a:rPr>
              <a:t>비선점형</a:t>
            </a:r>
            <a:r>
              <a:rPr lang="en-US" altLang="ko-KR" sz="1600" b="1" u="sng" dirty="0">
                <a:latin typeface="+mn-ea"/>
              </a:rPr>
              <a:t>) </a:t>
            </a:r>
            <a:r>
              <a:rPr lang="ko-KR" altLang="en-US" sz="1600" b="1" u="sng" dirty="0">
                <a:latin typeface="+mn-ea"/>
              </a:rPr>
              <a:t>프로세스 스케줄링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1B4F35-6526-4C33-8FA8-E722CA453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977" y="2607853"/>
            <a:ext cx="8238744" cy="384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65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Shortest Remaining Time Next (</a:t>
            </a:r>
            <a:r>
              <a:rPr lang="ko-KR" altLang="en-US" sz="2400" b="1" dirty="0">
                <a:latin typeface="+mn-ea"/>
              </a:rPr>
              <a:t>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>
              <a:buFontTx/>
              <a:buChar char="-"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SRTN (Shortest Remaining Time Next)</a:t>
            </a:r>
            <a:r>
              <a:rPr lang="ko-KR" altLang="en-US" sz="1800" dirty="0">
                <a:latin typeface="+mn-ea"/>
              </a:rPr>
              <a:t>은 미리 정의 된 </a:t>
            </a:r>
            <a:r>
              <a:rPr lang="en-US" altLang="ko-KR" sz="1800" dirty="0">
                <a:latin typeface="+mn-ea"/>
              </a:rPr>
              <a:t>Time Quantum </a:t>
            </a:r>
            <a:r>
              <a:rPr lang="ko-KR" altLang="en-US" sz="1800" dirty="0">
                <a:latin typeface="+mn-ea"/>
              </a:rPr>
              <a:t>만큼 실행 후 남은 실행시간이 제일 짧은 순으로 처리하는 스케줄링 방법으로서</a:t>
            </a:r>
            <a:r>
              <a:rPr lang="en-US" altLang="ko-KR" sz="1800" dirty="0">
                <a:latin typeface="+mn-ea"/>
              </a:rPr>
              <a:t>, SJF</a:t>
            </a:r>
            <a:r>
              <a:rPr lang="ko-KR" altLang="en-US" sz="1800" dirty="0">
                <a:latin typeface="+mn-ea"/>
              </a:rPr>
              <a:t>의 선점형 방식이다</a:t>
            </a:r>
            <a:r>
              <a:rPr lang="en-US" altLang="ko-KR" sz="1800" dirty="0">
                <a:latin typeface="+mn-ea"/>
              </a:rPr>
              <a:t>. </a:t>
            </a:r>
            <a:r>
              <a:rPr lang="en-US" altLang="ko-KR" sz="1800" b="1" u="sng" dirty="0"/>
              <a:t>Fig 46) </a:t>
            </a:r>
            <a:r>
              <a:rPr lang="ko-KR" altLang="en-US" sz="1800" b="1" u="sng" dirty="0"/>
              <a:t>모든 스케줄링에서 사용 할 공통 테스트 케이스</a:t>
            </a:r>
            <a:r>
              <a:rPr lang="ko-KR" altLang="en-US" sz="1800" dirty="0"/>
              <a:t>에 따른 올바른 예측 결과값은 다음 </a:t>
            </a:r>
            <a:r>
              <a:rPr lang="en-US" altLang="ko-KR" sz="1800" b="1" u="sng" dirty="0"/>
              <a:t>Fig 55) SRTN</a:t>
            </a:r>
            <a:r>
              <a:rPr lang="ko-KR" altLang="en-US" sz="1800" b="1" u="sng" dirty="0"/>
              <a:t> </a:t>
            </a:r>
            <a:r>
              <a:rPr lang="ko-KR" altLang="en-US" sz="1800" b="1" u="sng" dirty="0" err="1"/>
              <a:t>간트</a:t>
            </a:r>
            <a:r>
              <a:rPr lang="ko-KR" altLang="en-US" sz="1800" b="1" u="sng" dirty="0"/>
              <a:t> 차트</a:t>
            </a:r>
            <a:r>
              <a:rPr lang="ko-KR" altLang="en-US" sz="1800" dirty="0"/>
              <a:t>와 같다</a:t>
            </a:r>
            <a:r>
              <a:rPr lang="en-US" altLang="ko-KR" sz="1800" dirty="0"/>
              <a:t>.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ko-KR" altLang="en-US" sz="180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A270F5-24C7-4050-A351-51FABB75365D}"/>
              </a:ext>
            </a:extLst>
          </p:cNvPr>
          <p:cNvSpPr txBox="1"/>
          <p:nvPr/>
        </p:nvSpPr>
        <p:spPr>
          <a:xfrm>
            <a:off x="-1" y="6185179"/>
            <a:ext cx="48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※ </a:t>
            </a:r>
            <a:r>
              <a:rPr lang="ko-KR" altLang="en-US" b="1" dirty="0">
                <a:latin typeface="+mn-ea"/>
              </a:rPr>
              <a:t>검은 색 세로 선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해당 프로세스가 도착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빨간색 세로 선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해당 프로세스가 종료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14333E-A99D-4881-A6D6-E5CDFDFB1591}"/>
              </a:ext>
            </a:extLst>
          </p:cNvPr>
          <p:cNvSpPr txBox="1"/>
          <p:nvPr/>
        </p:nvSpPr>
        <p:spPr>
          <a:xfrm>
            <a:off x="4197672" y="5498956"/>
            <a:ext cx="2496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55) SRTN</a:t>
            </a:r>
            <a:r>
              <a:rPr lang="ko-KR" altLang="en-US" sz="1600" b="1" u="sng" dirty="0"/>
              <a:t> </a:t>
            </a:r>
            <a:r>
              <a:rPr lang="ko-KR" altLang="en-US" sz="1600" b="1" u="sng" dirty="0" err="1"/>
              <a:t>간트</a:t>
            </a:r>
            <a:r>
              <a:rPr lang="ko-KR" altLang="en-US" sz="1600" b="1" u="sng" dirty="0"/>
              <a:t> 차트</a:t>
            </a:r>
          </a:p>
        </p:txBody>
      </p:sp>
      <p:graphicFrame>
        <p:nvGraphicFramePr>
          <p:cNvPr id="77" name="표 24">
            <a:extLst>
              <a:ext uri="{FF2B5EF4-FFF2-40B4-BE49-F238E27FC236}">
                <a16:creationId xmlns:a16="http://schemas.microsoft.com/office/drawing/2014/main" id="{07137CD8-D86E-4C76-AF8E-CC3268782F1D}"/>
              </a:ext>
            </a:extLst>
          </p:cNvPr>
          <p:cNvGraphicFramePr>
            <a:graphicFrameLocks noGrp="1"/>
          </p:cNvGraphicFramePr>
          <p:nvPr/>
        </p:nvGraphicFramePr>
        <p:xfrm>
          <a:off x="1820654" y="2914411"/>
          <a:ext cx="8206217" cy="242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782">
                  <a:extLst>
                    <a:ext uri="{9D8B030D-6E8A-4147-A177-3AD203B41FA5}">
                      <a16:colId xmlns:a16="http://schemas.microsoft.com/office/drawing/2014/main" val="4228460934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7237779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66860769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47893708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175631219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52794221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85719856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983258216"/>
                    </a:ext>
                  </a:extLst>
                </a:gridCol>
              </a:tblGrid>
              <a:tr h="46646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진행시간</a:t>
                      </a:r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프로세스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97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747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22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24197"/>
                  </a:ext>
                </a:extLst>
              </a:tr>
            </a:tbl>
          </a:graphicData>
        </a:graphic>
      </p:graphicFrame>
      <p:sp>
        <p:nvSpPr>
          <p:cNvPr id="78" name="圆角矩形​​ 5">
            <a:extLst>
              <a:ext uri="{FF2B5EF4-FFF2-40B4-BE49-F238E27FC236}">
                <a16:creationId xmlns:a16="http://schemas.microsoft.com/office/drawing/2014/main" id="{7795A83E-F0CC-4F08-8852-5DB0FD355F98}"/>
              </a:ext>
            </a:extLst>
          </p:cNvPr>
          <p:cNvSpPr/>
          <p:nvPr/>
        </p:nvSpPr>
        <p:spPr>
          <a:xfrm>
            <a:off x="6068709" y="4225404"/>
            <a:ext cx="983840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9" name="圆角矩形​​ 14">
            <a:extLst>
              <a:ext uri="{FF2B5EF4-FFF2-40B4-BE49-F238E27FC236}">
                <a16:creationId xmlns:a16="http://schemas.microsoft.com/office/drawing/2014/main" id="{408C3B2D-2125-4C57-9391-BCF68A23609A}"/>
              </a:ext>
            </a:extLst>
          </p:cNvPr>
          <p:cNvSpPr/>
          <p:nvPr/>
        </p:nvSpPr>
        <p:spPr>
          <a:xfrm>
            <a:off x="3139936" y="4212872"/>
            <a:ext cx="2928773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9AA6448-5F7B-4CCD-8946-CF546D101B1A}"/>
              </a:ext>
            </a:extLst>
          </p:cNvPr>
          <p:cNvCxnSpPr>
            <a:cxnSpLocks/>
          </p:cNvCxnSpPr>
          <p:nvPr/>
        </p:nvCxnSpPr>
        <p:spPr>
          <a:xfrm>
            <a:off x="1840901" y="2914405"/>
            <a:ext cx="1281812" cy="9019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90AAD2E-8629-4211-91DB-A94283F4891D}"/>
              </a:ext>
            </a:extLst>
          </p:cNvPr>
          <p:cNvCxnSpPr>
            <a:cxnSpLocks/>
          </p:cNvCxnSpPr>
          <p:nvPr/>
        </p:nvCxnSpPr>
        <p:spPr>
          <a:xfrm>
            <a:off x="7057437" y="4235762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B522A9F-1F75-4DA0-9F8D-D632886FD5C0}"/>
              </a:ext>
            </a:extLst>
          </p:cNvPr>
          <p:cNvCxnSpPr>
            <a:cxnSpLocks/>
          </p:cNvCxnSpPr>
          <p:nvPr/>
        </p:nvCxnSpPr>
        <p:spPr>
          <a:xfrm>
            <a:off x="3122712" y="4244372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B4F8EE5-A94A-4620-944D-DA08E123A2B5}"/>
              </a:ext>
            </a:extLst>
          </p:cNvPr>
          <p:cNvCxnSpPr>
            <a:cxnSpLocks/>
          </p:cNvCxnSpPr>
          <p:nvPr/>
        </p:nvCxnSpPr>
        <p:spPr>
          <a:xfrm>
            <a:off x="3122713" y="3875159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38D8674-22CA-4D78-B6FE-9AEF90E9BE1C}"/>
              </a:ext>
            </a:extLst>
          </p:cNvPr>
          <p:cNvCxnSpPr>
            <a:cxnSpLocks/>
          </p:cNvCxnSpPr>
          <p:nvPr/>
        </p:nvCxnSpPr>
        <p:spPr>
          <a:xfrm>
            <a:off x="6068722" y="4634223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圆角矩形​​ 5">
            <a:extLst>
              <a:ext uri="{FF2B5EF4-FFF2-40B4-BE49-F238E27FC236}">
                <a16:creationId xmlns:a16="http://schemas.microsoft.com/office/drawing/2014/main" id="{4CABC597-8670-48B0-9D6E-41C735A3078F}"/>
              </a:ext>
            </a:extLst>
          </p:cNvPr>
          <p:cNvSpPr/>
          <p:nvPr/>
        </p:nvSpPr>
        <p:spPr>
          <a:xfrm>
            <a:off x="3122712" y="3855698"/>
            <a:ext cx="2946008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6" name="圆角矩形​​ 14">
            <a:extLst>
              <a:ext uri="{FF2B5EF4-FFF2-40B4-BE49-F238E27FC236}">
                <a16:creationId xmlns:a16="http://schemas.microsoft.com/office/drawing/2014/main" id="{5B74DED2-3931-4C41-B6B0-46E4B8AE1064}"/>
              </a:ext>
            </a:extLst>
          </p:cNvPr>
          <p:cNvSpPr/>
          <p:nvPr/>
        </p:nvSpPr>
        <p:spPr>
          <a:xfrm>
            <a:off x="6068722" y="4626743"/>
            <a:ext cx="988715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911B3FAF-61AD-4DF1-90C9-450D0E0CC136}"/>
              </a:ext>
            </a:extLst>
          </p:cNvPr>
          <p:cNvCxnSpPr>
            <a:cxnSpLocks/>
          </p:cNvCxnSpPr>
          <p:nvPr/>
        </p:nvCxnSpPr>
        <p:spPr>
          <a:xfrm>
            <a:off x="6068720" y="3882570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圆角矩形​​ 5">
            <a:extLst>
              <a:ext uri="{FF2B5EF4-FFF2-40B4-BE49-F238E27FC236}">
                <a16:creationId xmlns:a16="http://schemas.microsoft.com/office/drawing/2014/main" id="{EC6A1866-D9B6-4299-836B-822A05440241}"/>
              </a:ext>
            </a:extLst>
          </p:cNvPr>
          <p:cNvSpPr/>
          <p:nvPr/>
        </p:nvSpPr>
        <p:spPr>
          <a:xfrm>
            <a:off x="7069773" y="4634223"/>
            <a:ext cx="988711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3ADFE27C-CE93-434D-BD35-CA883F6C7A8D}"/>
              </a:ext>
            </a:extLst>
          </p:cNvPr>
          <p:cNvCxnSpPr>
            <a:cxnSpLocks/>
          </p:cNvCxnSpPr>
          <p:nvPr/>
        </p:nvCxnSpPr>
        <p:spPr>
          <a:xfrm>
            <a:off x="9047195" y="4994982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6019F36-9F2D-40B2-BE78-EC0816775D86}"/>
              </a:ext>
            </a:extLst>
          </p:cNvPr>
          <p:cNvCxnSpPr>
            <a:cxnSpLocks/>
          </p:cNvCxnSpPr>
          <p:nvPr/>
        </p:nvCxnSpPr>
        <p:spPr>
          <a:xfrm>
            <a:off x="8058484" y="4634223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1" name="圆角矩形​​ 5">
            <a:extLst>
              <a:ext uri="{FF2B5EF4-FFF2-40B4-BE49-F238E27FC236}">
                <a16:creationId xmlns:a16="http://schemas.microsoft.com/office/drawing/2014/main" id="{855E5FD3-6B16-4215-87C8-08F462DDEBD4}"/>
              </a:ext>
            </a:extLst>
          </p:cNvPr>
          <p:cNvSpPr/>
          <p:nvPr/>
        </p:nvSpPr>
        <p:spPr>
          <a:xfrm>
            <a:off x="9056228" y="4974413"/>
            <a:ext cx="979677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AA732BB-97DE-408D-BEA3-27FA57D452E7}"/>
              </a:ext>
            </a:extLst>
          </p:cNvPr>
          <p:cNvCxnSpPr>
            <a:cxnSpLocks/>
          </p:cNvCxnSpPr>
          <p:nvPr/>
        </p:nvCxnSpPr>
        <p:spPr>
          <a:xfrm>
            <a:off x="10026871" y="5002461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圆角矩形​​ 14">
            <a:extLst>
              <a:ext uri="{FF2B5EF4-FFF2-40B4-BE49-F238E27FC236}">
                <a16:creationId xmlns:a16="http://schemas.microsoft.com/office/drawing/2014/main" id="{625955B7-B15A-4562-9A07-8905044ADAEA}"/>
              </a:ext>
            </a:extLst>
          </p:cNvPr>
          <p:cNvSpPr/>
          <p:nvPr/>
        </p:nvSpPr>
        <p:spPr>
          <a:xfrm>
            <a:off x="8058485" y="4964525"/>
            <a:ext cx="988710" cy="368239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유휴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F738BC-E9E4-4734-9609-599488248809}"/>
              </a:ext>
            </a:extLst>
          </p:cNvPr>
          <p:cNvSpPr txBox="1"/>
          <p:nvPr/>
        </p:nvSpPr>
        <p:spPr>
          <a:xfrm>
            <a:off x="6645916" y="6215956"/>
            <a:ext cx="5367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※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P3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이 도착하는 시점에 남은 실행시간은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P2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가 더 짧고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 </a:t>
            </a:r>
            <a:endParaRPr lang="en-US" altLang="ko-KR" sz="1600" b="1" dirty="0">
              <a:solidFill>
                <a:srgbClr val="0070C0"/>
              </a:solidFill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우선순위 또한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P2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가 더 높으므로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 P2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가 실행된다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.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2083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Shortest Remaining Time Next (</a:t>
            </a:r>
            <a:r>
              <a:rPr lang="ko-KR" altLang="en-US" sz="2400" b="1" dirty="0">
                <a:latin typeface="+mn-ea"/>
              </a:rPr>
              <a:t>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따른 </a:t>
            </a:r>
            <a:r>
              <a:rPr lang="en-US" altLang="ko-KR" sz="1800" dirty="0">
                <a:latin typeface="+mn-ea"/>
              </a:rPr>
              <a:t>SRTN </a:t>
            </a:r>
            <a:r>
              <a:rPr lang="ko-KR" altLang="en-US" sz="1800" dirty="0">
                <a:latin typeface="+mn-ea"/>
              </a:rPr>
              <a:t>프로세스 스케줄링 시뮬레이션 결과는 다음 </a:t>
            </a:r>
            <a:r>
              <a:rPr lang="en-US" altLang="ko-KR" sz="1800" b="1" u="sng" dirty="0"/>
              <a:t>Fig 56) SRTN</a:t>
            </a:r>
            <a:r>
              <a:rPr lang="ko-KR" altLang="en-US" sz="1800" b="1" u="sng" dirty="0"/>
              <a:t> 프로세스 스케줄링 결과</a:t>
            </a:r>
            <a:r>
              <a:rPr lang="ko-KR" altLang="en-US" sz="1800" dirty="0">
                <a:latin typeface="+mn-ea"/>
              </a:rPr>
              <a:t>와 같다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9D36F4-1270-47A4-9E87-B0BA4827E184}"/>
              </a:ext>
            </a:extLst>
          </p:cNvPr>
          <p:cNvSpPr txBox="1"/>
          <p:nvPr/>
        </p:nvSpPr>
        <p:spPr>
          <a:xfrm>
            <a:off x="4087295" y="6450253"/>
            <a:ext cx="4017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latin typeface="+mn-ea"/>
              </a:rPr>
              <a:t>Fig 56) </a:t>
            </a:r>
            <a:r>
              <a:rPr lang="en-US" altLang="ko-KR" sz="1600" b="1" u="sng" dirty="0"/>
              <a:t>SRTN</a:t>
            </a:r>
            <a:r>
              <a:rPr lang="ko-KR" altLang="en-US" sz="1600" b="1" u="sng" dirty="0"/>
              <a:t> </a:t>
            </a:r>
            <a:r>
              <a:rPr lang="ko-KR" altLang="en-US" sz="1600" b="1" u="sng" dirty="0">
                <a:latin typeface="+mn-ea"/>
              </a:rPr>
              <a:t>프로세스 스케줄링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EC0685-7A29-40DD-8F3E-3C60E64D2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29" y="2426124"/>
            <a:ext cx="9798339" cy="39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431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Round-Robin (</a:t>
            </a:r>
            <a:r>
              <a:rPr lang="ko-KR" altLang="en-US" sz="2400" b="1" dirty="0">
                <a:latin typeface="+mn-ea"/>
              </a:rPr>
              <a:t>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>
              <a:buFontTx/>
              <a:buChar char="-"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RR (Round-Robin)</a:t>
            </a:r>
            <a:r>
              <a:rPr lang="ko-KR" altLang="en-US" sz="1800" dirty="0">
                <a:latin typeface="+mn-ea"/>
              </a:rPr>
              <a:t>은 미리 정의 된 </a:t>
            </a:r>
            <a:r>
              <a:rPr lang="en-US" altLang="ko-KR" sz="1800" dirty="0">
                <a:latin typeface="+mn-ea"/>
              </a:rPr>
              <a:t>Time Quantum </a:t>
            </a:r>
            <a:r>
              <a:rPr lang="ko-KR" altLang="en-US" sz="1800" dirty="0">
                <a:latin typeface="+mn-ea"/>
              </a:rPr>
              <a:t>만큼 모든 프로세스에 대해 돌아가며 처리하는 스케줄링 방식으로서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b="1" u="sng" dirty="0"/>
              <a:t>Fig 46) </a:t>
            </a:r>
            <a:r>
              <a:rPr lang="ko-KR" altLang="en-US" sz="1800" b="1" u="sng" dirty="0"/>
              <a:t>모든 스케줄링에서 사용 할 공통 테스트 케이스</a:t>
            </a:r>
            <a:r>
              <a:rPr lang="ko-KR" altLang="en-US" sz="1800" dirty="0"/>
              <a:t>에 따른 올바른 예측 결과값은 다음 </a:t>
            </a:r>
            <a:r>
              <a:rPr lang="en-US" altLang="ko-KR" sz="1800" b="1" u="sng" dirty="0"/>
              <a:t>Fig 57) RR </a:t>
            </a:r>
            <a:r>
              <a:rPr lang="ko-KR" altLang="en-US" sz="1800" b="1" u="sng" dirty="0" err="1"/>
              <a:t>간트</a:t>
            </a:r>
            <a:r>
              <a:rPr lang="ko-KR" altLang="en-US" sz="1800" b="1" u="sng" dirty="0"/>
              <a:t> 차트</a:t>
            </a:r>
            <a:r>
              <a:rPr lang="ko-KR" altLang="en-US" sz="1800" dirty="0"/>
              <a:t>와 같다</a:t>
            </a:r>
            <a:r>
              <a:rPr lang="en-US" altLang="ko-KR" sz="1800" dirty="0"/>
              <a:t>.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ko-KR" altLang="en-US" sz="180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A270F5-24C7-4050-A351-51FABB75365D}"/>
              </a:ext>
            </a:extLst>
          </p:cNvPr>
          <p:cNvSpPr txBox="1"/>
          <p:nvPr/>
        </p:nvSpPr>
        <p:spPr>
          <a:xfrm>
            <a:off x="-1" y="6185179"/>
            <a:ext cx="48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※ </a:t>
            </a:r>
            <a:r>
              <a:rPr lang="ko-KR" altLang="en-US" b="1" dirty="0">
                <a:latin typeface="+mn-ea"/>
              </a:rPr>
              <a:t>검은 색 세로 선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해당 프로세스가 도착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빨간색 세로 선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해당 프로세스가 종료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14333E-A99D-4881-A6D6-E5CDFDFB1591}"/>
              </a:ext>
            </a:extLst>
          </p:cNvPr>
          <p:cNvSpPr txBox="1"/>
          <p:nvPr/>
        </p:nvSpPr>
        <p:spPr>
          <a:xfrm>
            <a:off x="4482658" y="5588954"/>
            <a:ext cx="2999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57) RR </a:t>
            </a:r>
            <a:r>
              <a:rPr lang="ko-KR" altLang="en-US" sz="1600" b="1" u="sng" dirty="0" err="1"/>
              <a:t>간트</a:t>
            </a:r>
            <a:r>
              <a:rPr lang="ko-KR" altLang="en-US" sz="1600" b="1" u="sng" dirty="0"/>
              <a:t> 차트</a:t>
            </a:r>
          </a:p>
        </p:txBody>
      </p:sp>
      <p:graphicFrame>
        <p:nvGraphicFramePr>
          <p:cNvPr id="77" name="표 24">
            <a:extLst>
              <a:ext uri="{FF2B5EF4-FFF2-40B4-BE49-F238E27FC236}">
                <a16:creationId xmlns:a16="http://schemas.microsoft.com/office/drawing/2014/main" id="{07137CD8-D86E-4C76-AF8E-CC3268782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26149"/>
              </p:ext>
            </p:extLst>
          </p:nvPr>
        </p:nvGraphicFramePr>
        <p:xfrm>
          <a:off x="1610686" y="2950987"/>
          <a:ext cx="9160778" cy="242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842">
                  <a:extLst>
                    <a:ext uri="{9D8B030D-6E8A-4147-A177-3AD203B41FA5}">
                      <a16:colId xmlns:a16="http://schemas.microsoft.com/office/drawing/2014/main" val="4228460934"/>
                    </a:ext>
                  </a:extLst>
                </a:gridCol>
                <a:gridCol w="986367">
                  <a:extLst>
                    <a:ext uri="{9D8B030D-6E8A-4147-A177-3AD203B41FA5}">
                      <a16:colId xmlns:a16="http://schemas.microsoft.com/office/drawing/2014/main" val="2772377796"/>
                    </a:ext>
                  </a:extLst>
                </a:gridCol>
                <a:gridCol w="986367">
                  <a:extLst>
                    <a:ext uri="{9D8B030D-6E8A-4147-A177-3AD203B41FA5}">
                      <a16:colId xmlns:a16="http://schemas.microsoft.com/office/drawing/2014/main" val="3668607693"/>
                    </a:ext>
                  </a:extLst>
                </a:gridCol>
                <a:gridCol w="986367">
                  <a:extLst>
                    <a:ext uri="{9D8B030D-6E8A-4147-A177-3AD203B41FA5}">
                      <a16:colId xmlns:a16="http://schemas.microsoft.com/office/drawing/2014/main" val="2478937086"/>
                    </a:ext>
                  </a:extLst>
                </a:gridCol>
                <a:gridCol w="986367">
                  <a:extLst>
                    <a:ext uri="{9D8B030D-6E8A-4147-A177-3AD203B41FA5}">
                      <a16:colId xmlns:a16="http://schemas.microsoft.com/office/drawing/2014/main" val="3175631219"/>
                    </a:ext>
                  </a:extLst>
                </a:gridCol>
                <a:gridCol w="986367">
                  <a:extLst>
                    <a:ext uri="{9D8B030D-6E8A-4147-A177-3AD203B41FA5}">
                      <a16:colId xmlns:a16="http://schemas.microsoft.com/office/drawing/2014/main" val="2752794221"/>
                    </a:ext>
                  </a:extLst>
                </a:gridCol>
                <a:gridCol w="986367">
                  <a:extLst>
                    <a:ext uri="{9D8B030D-6E8A-4147-A177-3AD203B41FA5}">
                      <a16:colId xmlns:a16="http://schemas.microsoft.com/office/drawing/2014/main" val="3857198563"/>
                    </a:ext>
                  </a:extLst>
                </a:gridCol>
                <a:gridCol w="986367">
                  <a:extLst>
                    <a:ext uri="{9D8B030D-6E8A-4147-A177-3AD203B41FA5}">
                      <a16:colId xmlns:a16="http://schemas.microsoft.com/office/drawing/2014/main" val="3983258216"/>
                    </a:ext>
                  </a:extLst>
                </a:gridCol>
                <a:gridCol w="986367">
                  <a:extLst>
                    <a:ext uri="{9D8B030D-6E8A-4147-A177-3AD203B41FA5}">
                      <a16:colId xmlns:a16="http://schemas.microsoft.com/office/drawing/2014/main" val="1474985549"/>
                    </a:ext>
                  </a:extLst>
                </a:gridCol>
              </a:tblGrid>
              <a:tr h="46646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진행시간</a:t>
                      </a:r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프로세스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97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747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22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24197"/>
                  </a:ext>
                </a:extLst>
              </a:tr>
            </a:tbl>
          </a:graphicData>
        </a:graphic>
      </p:graphicFrame>
      <p:sp>
        <p:nvSpPr>
          <p:cNvPr id="78" name="圆角矩形​​ 5">
            <a:extLst>
              <a:ext uri="{FF2B5EF4-FFF2-40B4-BE49-F238E27FC236}">
                <a16:creationId xmlns:a16="http://schemas.microsoft.com/office/drawing/2014/main" id="{7795A83E-F0CC-4F08-8852-5DB0FD355F98}"/>
              </a:ext>
            </a:extLst>
          </p:cNvPr>
          <p:cNvSpPr/>
          <p:nvPr/>
        </p:nvSpPr>
        <p:spPr>
          <a:xfrm>
            <a:off x="4855549" y="4259495"/>
            <a:ext cx="1977269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9" name="圆角矩形​​ 14">
            <a:extLst>
              <a:ext uri="{FF2B5EF4-FFF2-40B4-BE49-F238E27FC236}">
                <a16:creationId xmlns:a16="http://schemas.microsoft.com/office/drawing/2014/main" id="{408C3B2D-2125-4C57-9391-BCF68A23609A}"/>
              </a:ext>
            </a:extLst>
          </p:cNvPr>
          <p:cNvSpPr/>
          <p:nvPr/>
        </p:nvSpPr>
        <p:spPr>
          <a:xfrm>
            <a:off x="2903056" y="4259494"/>
            <a:ext cx="1938964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9AA6448-5F7B-4CCD-8946-CF546D101B1A}"/>
              </a:ext>
            </a:extLst>
          </p:cNvPr>
          <p:cNvCxnSpPr>
            <a:cxnSpLocks/>
          </p:cNvCxnSpPr>
          <p:nvPr/>
        </p:nvCxnSpPr>
        <p:spPr>
          <a:xfrm>
            <a:off x="1628795" y="2979610"/>
            <a:ext cx="1274261" cy="8703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90AAD2E-8629-4211-91DB-A94283F4891D}"/>
              </a:ext>
            </a:extLst>
          </p:cNvPr>
          <p:cNvCxnSpPr>
            <a:cxnSpLocks/>
          </p:cNvCxnSpPr>
          <p:nvPr/>
        </p:nvCxnSpPr>
        <p:spPr>
          <a:xfrm>
            <a:off x="6857673" y="4259494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B522A9F-1F75-4DA0-9F8D-D632886FD5C0}"/>
              </a:ext>
            </a:extLst>
          </p:cNvPr>
          <p:cNvCxnSpPr>
            <a:cxnSpLocks/>
          </p:cNvCxnSpPr>
          <p:nvPr/>
        </p:nvCxnSpPr>
        <p:spPr>
          <a:xfrm>
            <a:off x="2885831" y="4290994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B4F8EE5-A94A-4620-944D-DA08E123A2B5}"/>
              </a:ext>
            </a:extLst>
          </p:cNvPr>
          <p:cNvCxnSpPr>
            <a:cxnSpLocks/>
          </p:cNvCxnSpPr>
          <p:nvPr/>
        </p:nvCxnSpPr>
        <p:spPr>
          <a:xfrm>
            <a:off x="2885832" y="3921781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38D8674-22CA-4D78-B6FE-9AEF90E9BE1C}"/>
              </a:ext>
            </a:extLst>
          </p:cNvPr>
          <p:cNvCxnSpPr>
            <a:cxnSpLocks/>
          </p:cNvCxnSpPr>
          <p:nvPr/>
        </p:nvCxnSpPr>
        <p:spPr>
          <a:xfrm>
            <a:off x="5844983" y="4660400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圆角矩形​​ 5">
            <a:extLst>
              <a:ext uri="{FF2B5EF4-FFF2-40B4-BE49-F238E27FC236}">
                <a16:creationId xmlns:a16="http://schemas.microsoft.com/office/drawing/2014/main" id="{4CABC597-8670-48B0-9D6E-41C735A3078F}"/>
              </a:ext>
            </a:extLst>
          </p:cNvPr>
          <p:cNvSpPr/>
          <p:nvPr/>
        </p:nvSpPr>
        <p:spPr>
          <a:xfrm>
            <a:off x="2885186" y="3878297"/>
            <a:ext cx="1938971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6" name="圆角矩形​​ 14">
            <a:extLst>
              <a:ext uri="{FF2B5EF4-FFF2-40B4-BE49-F238E27FC236}">
                <a16:creationId xmlns:a16="http://schemas.microsoft.com/office/drawing/2014/main" id="{5B74DED2-3931-4C41-B6B0-46E4B8AE1064}"/>
              </a:ext>
            </a:extLst>
          </p:cNvPr>
          <p:cNvSpPr/>
          <p:nvPr/>
        </p:nvSpPr>
        <p:spPr>
          <a:xfrm>
            <a:off x="4824157" y="3878297"/>
            <a:ext cx="1980714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911B3FAF-61AD-4DF1-90C9-450D0E0CC136}"/>
              </a:ext>
            </a:extLst>
          </p:cNvPr>
          <p:cNvCxnSpPr>
            <a:cxnSpLocks/>
          </p:cNvCxnSpPr>
          <p:nvPr/>
        </p:nvCxnSpPr>
        <p:spPr>
          <a:xfrm>
            <a:off x="10771464" y="5009500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圆角矩形​​ 5">
            <a:extLst>
              <a:ext uri="{FF2B5EF4-FFF2-40B4-BE49-F238E27FC236}">
                <a16:creationId xmlns:a16="http://schemas.microsoft.com/office/drawing/2014/main" id="{EC6A1866-D9B6-4299-836B-822A05440241}"/>
              </a:ext>
            </a:extLst>
          </p:cNvPr>
          <p:cNvSpPr/>
          <p:nvPr/>
        </p:nvSpPr>
        <p:spPr>
          <a:xfrm>
            <a:off x="7821969" y="4641262"/>
            <a:ext cx="973401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3ADFE27C-CE93-434D-BD35-CA883F6C7A8D}"/>
              </a:ext>
            </a:extLst>
          </p:cNvPr>
          <p:cNvCxnSpPr>
            <a:cxnSpLocks/>
          </p:cNvCxnSpPr>
          <p:nvPr/>
        </p:nvCxnSpPr>
        <p:spPr>
          <a:xfrm>
            <a:off x="9771464" y="5017073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6019F36-9F2D-40B2-BE78-EC0816775D86}"/>
              </a:ext>
            </a:extLst>
          </p:cNvPr>
          <p:cNvCxnSpPr>
            <a:cxnSpLocks/>
          </p:cNvCxnSpPr>
          <p:nvPr/>
        </p:nvCxnSpPr>
        <p:spPr>
          <a:xfrm>
            <a:off x="7825703" y="3902320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1" name="圆角矩形​​ 5">
            <a:extLst>
              <a:ext uri="{FF2B5EF4-FFF2-40B4-BE49-F238E27FC236}">
                <a16:creationId xmlns:a16="http://schemas.microsoft.com/office/drawing/2014/main" id="{855E5FD3-6B16-4215-87C8-08F462DDEBD4}"/>
              </a:ext>
            </a:extLst>
          </p:cNvPr>
          <p:cNvSpPr/>
          <p:nvPr/>
        </p:nvSpPr>
        <p:spPr>
          <a:xfrm>
            <a:off x="9771462" y="5009500"/>
            <a:ext cx="973401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AA732BB-97DE-408D-BEA3-27FA57D452E7}"/>
              </a:ext>
            </a:extLst>
          </p:cNvPr>
          <p:cNvCxnSpPr>
            <a:cxnSpLocks/>
          </p:cNvCxnSpPr>
          <p:nvPr/>
        </p:nvCxnSpPr>
        <p:spPr>
          <a:xfrm>
            <a:off x="8819366" y="4653340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圆角矩形​​ 14">
            <a:extLst>
              <a:ext uri="{FF2B5EF4-FFF2-40B4-BE49-F238E27FC236}">
                <a16:creationId xmlns:a16="http://schemas.microsoft.com/office/drawing/2014/main" id="{625955B7-B15A-4562-9A07-8905044ADAEA}"/>
              </a:ext>
            </a:extLst>
          </p:cNvPr>
          <p:cNvSpPr/>
          <p:nvPr/>
        </p:nvSpPr>
        <p:spPr>
          <a:xfrm>
            <a:off x="8817828" y="5009500"/>
            <a:ext cx="940333" cy="368239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유휴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" name="圆角矩形​​ 14">
            <a:extLst>
              <a:ext uri="{FF2B5EF4-FFF2-40B4-BE49-F238E27FC236}">
                <a16:creationId xmlns:a16="http://schemas.microsoft.com/office/drawing/2014/main" id="{FB170A2E-3871-43BD-B314-943850E45909}"/>
              </a:ext>
            </a:extLst>
          </p:cNvPr>
          <p:cNvSpPr/>
          <p:nvPr/>
        </p:nvSpPr>
        <p:spPr>
          <a:xfrm>
            <a:off x="5862300" y="4622463"/>
            <a:ext cx="1934815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" name="圆角矩形​​ 5">
            <a:extLst>
              <a:ext uri="{FF2B5EF4-FFF2-40B4-BE49-F238E27FC236}">
                <a16:creationId xmlns:a16="http://schemas.microsoft.com/office/drawing/2014/main" id="{1F830AA8-7D76-450A-A33E-25A42F9CA0FE}"/>
              </a:ext>
            </a:extLst>
          </p:cNvPr>
          <p:cNvSpPr/>
          <p:nvPr/>
        </p:nvSpPr>
        <p:spPr>
          <a:xfrm>
            <a:off x="6824118" y="3891194"/>
            <a:ext cx="972997" cy="36824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D83A0B-5648-4812-B0D2-C1B4BBE7826C}"/>
              </a:ext>
            </a:extLst>
          </p:cNvPr>
          <p:cNvSpPr txBox="1"/>
          <p:nvPr/>
        </p:nvSpPr>
        <p:spPr>
          <a:xfrm>
            <a:off x="6403734" y="6215956"/>
            <a:ext cx="5788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※ P3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이 도착하여 준비 큐 재정렬이 발생하였지만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 </a:t>
            </a:r>
          </a:p>
          <a:p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P1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의 우선순위가 더 높으므로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 P2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가 끝난 뒤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P1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이 실행된다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.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79165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Round-Robin (</a:t>
            </a:r>
            <a:r>
              <a:rPr lang="ko-KR" altLang="en-US" sz="2400" b="1" dirty="0">
                <a:latin typeface="+mn-ea"/>
              </a:rPr>
              <a:t>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>
              <a:buFontTx/>
              <a:buChar char="-"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따른 </a:t>
            </a:r>
            <a:r>
              <a:rPr lang="en-US" altLang="ko-KR" sz="1800" dirty="0">
                <a:latin typeface="+mn-ea"/>
              </a:rPr>
              <a:t>RR</a:t>
            </a:r>
            <a:r>
              <a:rPr lang="ko-KR" altLang="en-US" sz="1800" dirty="0">
                <a:latin typeface="+mn-ea"/>
              </a:rPr>
              <a:t> 프로세스 스케줄링 시뮬레이션 결과는 다음 </a:t>
            </a:r>
            <a:r>
              <a:rPr lang="en-US" altLang="ko-KR" sz="1800" b="1" u="sng" dirty="0"/>
              <a:t>Fig 58) </a:t>
            </a:r>
            <a:r>
              <a:rPr lang="en-US" altLang="ko-KR" sz="1800" b="1" u="sng" dirty="0">
                <a:latin typeface="+mn-ea"/>
              </a:rPr>
              <a:t>RR </a:t>
            </a:r>
            <a:r>
              <a:rPr lang="ko-KR" altLang="en-US" sz="1800" b="1" u="sng" dirty="0"/>
              <a:t>프로세스 스케줄링 결과</a:t>
            </a:r>
            <a:r>
              <a:rPr lang="ko-KR" altLang="en-US" sz="1800" dirty="0">
                <a:latin typeface="+mn-ea"/>
              </a:rPr>
              <a:t>와 같다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  <a:p>
            <a:pPr marL="0" indent="0">
              <a:buNone/>
            </a:pPr>
            <a:endParaRPr lang="ko-KR" altLang="en-US" sz="180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42125D-189B-4C9A-94AE-88CE4E1447B0}"/>
              </a:ext>
            </a:extLst>
          </p:cNvPr>
          <p:cNvSpPr txBox="1"/>
          <p:nvPr/>
        </p:nvSpPr>
        <p:spPr>
          <a:xfrm>
            <a:off x="4167662" y="6471478"/>
            <a:ext cx="4309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latin typeface="+mn-ea"/>
              </a:rPr>
              <a:t>Fig 58) RR </a:t>
            </a:r>
            <a:r>
              <a:rPr lang="ko-KR" altLang="en-US" sz="1600" b="1" u="sng" dirty="0">
                <a:latin typeface="+mn-ea"/>
              </a:rPr>
              <a:t>프로세스 스케줄링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21552C-3E60-4B70-9D6B-FABC58D98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62" y="2316800"/>
            <a:ext cx="9696277" cy="415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51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Priority-based scheduling (</a:t>
            </a:r>
            <a:r>
              <a:rPr lang="ko-KR" altLang="en-US" sz="2400" b="1" dirty="0">
                <a:latin typeface="+mn-ea"/>
              </a:rPr>
              <a:t>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>
              <a:buFontTx/>
              <a:buChar char="-"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Priority-based scheduling (</a:t>
            </a:r>
            <a:r>
              <a:rPr lang="ko-KR" altLang="en-US" sz="1800" dirty="0">
                <a:latin typeface="+mn-ea"/>
              </a:rPr>
              <a:t>선점형</a:t>
            </a:r>
            <a:r>
              <a:rPr lang="en-US" altLang="ko-KR" sz="1800" dirty="0">
                <a:latin typeface="+mn-ea"/>
              </a:rPr>
              <a:t>)</a:t>
            </a:r>
            <a:r>
              <a:rPr lang="ko-KR" altLang="en-US" sz="1800" dirty="0">
                <a:latin typeface="+mn-ea"/>
              </a:rPr>
              <a:t>은 초기 할당 된 우선순위를 이용하는 고정 우선순위 기반 스케줄링 방식으로서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b="1" u="sng" dirty="0"/>
              <a:t>Fig 46) </a:t>
            </a:r>
            <a:r>
              <a:rPr lang="ko-KR" altLang="en-US" sz="1800" b="1" u="sng" dirty="0"/>
              <a:t>모든 스케줄링에서 사용 할 공통 테스트 케이스</a:t>
            </a:r>
            <a:r>
              <a:rPr lang="ko-KR" altLang="en-US" sz="1800" dirty="0"/>
              <a:t>에 따른 올바른 예측 결과값은 다음 </a:t>
            </a:r>
            <a:r>
              <a:rPr lang="en-US" altLang="ko-KR" sz="1800" b="1" u="sng" dirty="0"/>
              <a:t>Fig 59) Priority-based scheduling (</a:t>
            </a:r>
            <a:r>
              <a:rPr lang="ko-KR" altLang="en-US" sz="1800" b="1" u="sng" dirty="0"/>
              <a:t>선점형</a:t>
            </a:r>
            <a:r>
              <a:rPr lang="en-US" altLang="ko-KR" sz="1800" b="1" u="sng" dirty="0"/>
              <a:t>) </a:t>
            </a:r>
            <a:r>
              <a:rPr lang="ko-KR" altLang="en-US" sz="1800" b="1" u="sng" dirty="0" err="1"/>
              <a:t>간트</a:t>
            </a:r>
            <a:r>
              <a:rPr lang="ko-KR" altLang="en-US" sz="1800" b="1" u="sng" dirty="0"/>
              <a:t> 차트</a:t>
            </a:r>
            <a:r>
              <a:rPr lang="ko-KR" altLang="en-US" sz="1800" dirty="0"/>
              <a:t>와 같다</a:t>
            </a:r>
            <a:r>
              <a:rPr lang="en-US" altLang="ko-KR" sz="1800" dirty="0"/>
              <a:t>.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ko-KR" altLang="en-US" sz="180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A270F5-24C7-4050-A351-51FABB75365D}"/>
              </a:ext>
            </a:extLst>
          </p:cNvPr>
          <p:cNvSpPr txBox="1"/>
          <p:nvPr/>
        </p:nvSpPr>
        <p:spPr>
          <a:xfrm>
            <a:off x="-1" y="6185179"/>
            <a:ext cx="48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※ </a:t>
            </a:r>
            <a:r>
              <a:rPr lang="ko-KR" altLang="en-US" b="1" dirty="0">
                <a:latin typeface="+mn-ea"/>
              </a:rPr>
              <a:t>검은 색 세로 선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해당 프로세스가 도착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빨간색 세로 선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해당 프로세스가 종료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14333E-A99D-4881-A6D6-E5CDFDFB1591}"/>
              </a:ext>
            </a:extLst>
          </p:cNvPr>
          <p:cNvSpPr txBox="1"/>
          <p:nvPr/>
        </p:nvSpPr>
        <p:spPr>
          <a:xfrm>
            <a:off x="3702722" y="5580052"/>
            <a:ext cx="5505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59) Priority-based scheduling (</a:t>
            </a:r>
            <a:r>
              <a:rPr lang="ko-KR" altLang="en-US" sz="1600" b="1" u="sng" dirty="0"/>
              <a:t>선점형</a:t>
            </a:r>
            <a:r>
              <a:rPr lang="en-US" altLang="ko-KR" sz="1600" b="1" u="sng" dirty="0"/>
              <a:t>) </a:t>
            </a:r>
            <a:r>
              <a:rPr lang="ko-KR" altLang="en-US" sz="1600" b="1" u="sng" dirty="0" err="1"/>
              <a:t>간트</a:t>
            </a:r>
            <a:r>
              <a:rPr lang="ko-KR" altLang="en-US" sz="1600" b="1" u="sng" dirty="0"/>
              <a:t> 차트</a:t>
            </a:r>
          </a:p>
        </p:txBody>
      </p:sp>
      <p:graphicFrame>
        <p:nvGraphicFramePr>
          <p:cNvPr id="77" name="표 24">
            <a:extLst>
              <a:ext uri="{FF2B5EF4-FFF2-40B4-BE49-F238E27FC236}">
                <a16:creationId xmlns:a16="http://schemas.microsoft.com/office/drawing/2014/main" id="{07137CD8-D86E-4C76-AF8E-CC3268782F1D}"/>
              </a:ext>
            </a:extLst>
          </p:cNvPr>
          <p:cNvGraphicFramePr>
            <a:graphicFrameLocks noGrp="1"/>
          </p:cNvGraphicFramePr>
          <p:nvPr/>
        </p:nvGraphicFramePr>
        <p:xfrm>
          <a:off x="1820654" y="2914411"/>
          <a:ext cx="8206217" cy="242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782">
                  <a:extLst>
                    <a:ext uri="{9D8B030D-6E8A-4147-A177-3AD203B41FA5}">
                      <a16:colId xmlns:a16="http://schemas.microsoft.com/office/drawing/2014/main" val="4228460934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7237779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66860769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478937086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175631219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2752794221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857198563"/>
                    </a:ext>
                  </a:extLst>
                </a:gridCol>
                <a:gridCol w="990205">
                  <a:extLst>
                    <a:ext uri="{9D8B030D-6E8A-4147-A177-3AD203B41FA5}">
                      <a16:colId xmlns:a16="http://schemas.microsoft.com/office/drawing/2014/main" val="3983258216"/>
                    </a:ext>
                  </a:extLst>
                </a:gridCol>
              </a:tblGrid>
              <a:tr h="46646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진행시간</a:t>
                      </a:r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r" latinLnBrk="1"/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프로세스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97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747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22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24197"/>
                  </a:ext>
                </a:extLst>
              </a:tr>
            </a:tbl>
          </a:graphicData>
        </a:graphic>
      </p:graphicFrame>
      <p:sp>
        <p:nvSpPr>
          <p:cNvPr id="78" name="圆角矩形​​ 5">
            <a:extLst>
              <a:ext uri="{FF2B5EF4-FFF2-40B4-BE49-F238E27FC236}">
                <a16:creationId xmlns:a16="http://schemas.microsoft.com/office/drawing/2014/main" id="{7795A83E-F0CC-4F08-8852-5DB0FD355F98}"/>
              </a:ext>
            </a:extLst>
          </p:cNvPr>
          <p:cNvSpPr/>
          <p:nvPr/>
        </p:nvSpPr>
        <p:spPr>
          <a:xfrm>
            <a:off x="6068709" y="4225404"/>
            <a:ext cx="983840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9" name="圆角矩形​​ 14">
            <a:extLst>
              <a:ext uri="{FF2B5EF4-FFF2-40B4-BE49-F238E27FC236}">
                <a16:creationId xmlns:a16="http://schemas.microsoft.com/office/drawing/2014/main" id="{408C3B2D-2125-4C57-9391-BCF68A23609A}"/>
              </a:ext>
            </a:extLst>
          </p:cNvPr>
          <p:cNvSpPr/>
          <p:nvPr/>
        </p:nvSpPr>
        <p:spPr>
          <a:xfrm>
            <a:off x="3139936" y="4212872"/>
            <a:ext cx="2928773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9AA6448-5F7B-4CCD-8946-CF546D101B1A}"/>
              </a:ext>
            </a:extLst>
          </p:cNvPr>
          <p:cNvCxnSpPr>
            <a:cxnSpLocks/>
          </p:cNvCxnSpPr>
          <p:nvPr/>
        </p:nvCxnSpPr>
        <p:spPr>
          <a:xfrm>
            <a:off x="1840901" y="2914405"/>
            <a:ext cx="1281812" cy="9019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90AAD2E-8629-4211-91DB-A94283F4891D}"/>
              </a:ext>
            </a:extLst>
          </p:cNvPr>
          <p:cNvCxnSpPr>
            <a:cxnSpLocks/>
          </p:cNvCxnSpPr>
          <p:nvPr/>
        </p:nvCxnSpPr>
        <p:spPr>
          <a:xfrm>
            <a:off x="7057437" y="4235762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B522A9F-1F75-4DA0-9F8D-D632886FD5C0}"/>
              </a:ext>
            </a:extLst>
          </p:cNvPr>
          <p:cNvCxnSpPr>
            <a:cxnSpLocks/>
          </p:cNvCxnSpPr>
          <p:nvPr/>
        </p:nvCxnSpPr>
        <p:spPr>
          <a:xfrm>
            <a:off x="3122712" y="4244372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B4F8EE5-A94A-4620-944D-DA08E123A2B5}"/>
              </a:ext>
            </a:extLst>
          </p:cNvPr>
          <p:cNvCxnSpPr>
            <a:cxnSpLocks/>
          </p:cNvCxnSpPr>
          <p:nvPr/>
        </p:nvCxnSpPr>
        <p:spPr>
          <a:xfrm>
            <a:off x="3122713" y="3875159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38D8674-22CA-4D78-B6FE-9AEF90E9BE1C}"/>
              </a:ext>
            </a:extLst>
          </p:cNvPr>
          <p:cNvCxnSpPr>
            <a:cxnSpLocks/>
          </p:cNvCxnSpPr>
          <p:nvPr/>
        </p:nvCxnSpPr>
        <p:spPr>
          <a:xfrm>
            <a:off x="6068722" y="4634223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圆角矩形​​ 5">
            <a:extLst>
              <a:ext uri="{FF2B5EF4-FFF2-40B4-BE49-F238E27FC236}">
                <a16:creationId xmlns:a16="http://schemas.microsoft.com/office/drawing/2014/main" id="{4CABC597-8670-48B0-9D6E-41C735A3078F}"/>
              </a:ext>
            </a:extLst>
          </p:cNvPr>
          <p:cNvSpPr/>
          <p:nvPr/>
        </p:nvSpPr>
        <p:spPr>
          <a:xfrm>
            <a:off x="3122712" y="3855698"/>
            <a:ext cx="2946008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6" name="圆角矩形​​ 14">
            <a:extLst>
              <a:ext uri="{FF2B5EF4-FFF2-40B4-BE49-F238E27FC236}">
                <a16:creationId xmlns:a16="http://schemas.microsoft.com/office/drawing/2014/main" id="{5B74DED2-3931-4C41-B6B0-46E4B8AE1064}"/>
              </a:ext>
            </a:extLst>
          </p:cNvPr>
          <p:cNvSpPr/>
          <p:nvPr/>
        </p:nvSpPr>
        <p:spPr>
          <a:xfrm>
            <a:off x="6068722" y="4626743"/>
            <a:ext cx="988715" cy="368239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대기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911B3FAF-61AD-4DF1-90C9-450D0E0CC136}"/>
              </a:ext>
            </a:extLst>
          </p:cNvPr>
          <p:cNvCxnSpPr>
            <a:cxnSpLocks/>
          </p:cNvCxnSpPr>
          <p:nvPr/>
        </p:nvCxnSpPr>
        <p:spPr>
          <a:xfrm>
            <a:off x="6068720" y="3882570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圆角矩形​​ 5">
            <a:extLst>
              <a:ext uri="{FF2B5EF4-FFF2-40B4-BE49-F238E27FC236}">
                <a16:creationId xmlns:a16="http://schemas.microsoft.com/office/drawing/2014/main" id="{EC6A1866-D9B6-4299-836B-822A05440241}"/>
              </a:ext>
            </a:extLst>
          </p:cNvPr>
          <p:cNvSpPr/>
          <p:nvPr/>
        </p:nvSpPr>
        <p:spPr>
          <a:xfrm>
            <a:off x="7069773" y="4634223"/>
            <a:ext cx="988711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3ADFE27C-CE93-434D-BD35-CA883F6C7A8D}"/>
              </a:ext>
            </a:extLst>
          </p:cNvPr>
          <p:cNvCxnSpPr>
            <a:cxnSpLocks/>
          </p:cNvCxnSpPr>
          <p:nvPr/>
        </p:nvCxnSpPr>
        <p:spPr>
          <a:xfrm>
            <a:off x="9047195" y="4994982"/>
            <a:ext cx="0" cy="330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6019F36-9F2D-40B2-BE78-EC0816775D86}"/>
              </a:ext>
            </a:extLst>
          </p:cNvPr>
          <p:cNvCxnSpPr>
            <a:cxnSpLocks/>
          </p:cNvCxnSpPr>
          <p:nvPr/>
        </p:nvCxnSpPr>
        <p:spPr>
          <a:xfrm>
            <a:off x="8058484" y="4634223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1" name="圆角矩形​​ 5">
            <a:extLst>
              <a:ext uri="{FF2B5EF4-FFF2-40B4-BE49-F238E27FC236}">
                <a16:creationId xmlns:a16="http://schemas.microsoft.com/office/drawing/2014/main" id="{855E5FD3-6B16-4215-87C8-08F462DDEBD4}"/>
              </a:ext>
            </a:extLst>
          </p:cNvPr>
          <p:cNvSpPr/>
          <p:nvPr/>
        </p:nvSpPr>
        <p:spPr>
          <a:xfrm>
            <a:off x="9056228" y="4974413"/>
            <a:ext cx="979677" cy="36823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실행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AA732BB-97DE-408D-BEA3-27FA57D452E7}"/>
              </a:ext>
            </a:extLst>
          </p:cNvPr>
          <p:cNvCxnSpPr>
            <a:cxnSpLocks/>
          </p:cNvCxnSpPr>
          <p:nvPr/>
        </p:nvCxnSpPr>
        <p:spPr>
          <a:xfrm>
            <a:off x="10026871" y="5002461"/>
            <a:ext cx="0" cy="330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圆角矩形​​ 14">
            <a:extLst>
              <a:ext uri="{FF2B5EF4-FFF2-40B4-BE49-F238E27FC236}">
                <a16:creationId xmlns:a16="http://schemas.microsoft.com/office/drawing/2014/main" id="{625955B7-B15A-4562-9A07-8905044ADAEA}"/>
              </a:ext>
            </a:extLst>
          </p:cNvPr>
          <p:cNvSpPr/>
          <p:nvPr/>
        </p:nvSpPr>
        <p:spPr>
          <a:xfrm>
            <a:off x="8058485" y="4964525"/>
            <a:ext cx="988710" cy="368239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유휴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8BD08F-B640-40C4-8A0B-E6FDEABA45ED}"/>
              </a:ext>
            </a:extLst>
          </p:cNvPr>
          <p:cNvSpPr txBox="1"/>
          <p:nvPr/>
        </p:nvSpPr>
        <p:spPr>
          <a:xfrm>
            <a:off x="6095999" y="6278396"/>
            <a:ext cx="6020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※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P3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이 도착하는 시점에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P2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가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P3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보다 우선순위가 더 높으므로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 </a:t>
            </a:r>
          </a:p>
          <a:p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P2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가 실행된다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.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0463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4) </a:t>
            </a:r>
            <a:r>
              <a:rPr lang="ko-KR" altLang="en-US" sz="3200" b="1" dirty="0">
                <a:latin typeface="+mj-ea"/>
              </a:rPr>
              <a:t>테스트 수행 및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039E74B-AB80-42AA-B1FD-4DA59549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13988"/>
            <a:ext cx="12191998" cy="58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2400" b="1" dirty="0">
                <a:latin typeface="+mn-ea"/>
              </a:rPr>
              <a:t>Priority-based scheduling (</a:t>
            </a:r>
            <a:r>
              <a:rPr lang="ko-KR" altLang="en-US" sz="2400" b="1" dirty="0">
                <a:latin typeface="+mn-ea"/>
              </a:rPr>
              <a:t>선점형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>
              <a:buFontTx/>
              <a:buChar char="-"/>
            </a:pPr>
            <a:endParaRPr lang="en-US" altLang="ko-KR" sz="8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이에 따른 </a:t>
            </a:r>
            <a:r>
              <a:rPr lang="en-US" altLang="ko-KR" sz="1800" dirty="0">
                <a:latin typeface="+mn-ea"/>
              </a:rPr>
              <a:t>Priority-based scheduling (</a:t>
            </a:r>
            <a:r>
              <a:rPr lang="ko-KR" altLang="en-US" sz="1800" dirty="0">
                <a:latin typeface="+mn-ea"/>
              </a:rPr>
              <a:t>선점형</a:t>
            </a:r>
            <a:r>
              <a:rPr lang="en-US" altLang="ko-KR" sz="1800" dirty="0">
                <a:latin typeface="+mn-ea"/>
              </a:rPr>
              <a:t>)</a:t>
            </a:r>
            <a:r>
              <a:rPr lang="ko-KR" altLang="en-US" sz="1800" dirty="0">
                <a:latin typeface="+mn-ea"/>
              </a:rPr>
              <a:t> 프로세스 스케줄링 시뮬레이션 결과는 다음 </a:t>
            </a:r>
            <a:r>
              <a:rPr lang="en-US" altLang="ko-KR" sz="1800" b="1" u="sng" dirty="0"/>
              <a:t>Fig 60) </a:t>
            </a:r>
            <a:r>
              <a:rPr lang="en-US" altLang="ko-KR" sz="1800" b="1" u="sng" dirty="0">
                <a:latin typeface="+mn-ea"/>
              </a:rPr>
              <a:t>Priority-based scheduling (</a:t>
            </a:r>
            <a:r>
              <a:rPr lang="ko-KR" altLang="en-US" sz="1800" b="1" u="sng" dirty="0">
                <a:latin typeface="+mn-ea"/>
              </a:rPr>
              <a:t>선점형</a:t>
            </a:r>
            <a:r>
              <a:rPr lang="en-US" altLang="ko-KR" sz="1800" b="1" u="sng" dirty="0">
                <a:latin typeface="+mn-ea"/>
              </a:rPr>
              <a:t>)</a:t>
            </a:r>
            <a:r>
              <a:rPr lang="en-US" altLang="ko-KR" sz="1800" b="1" u="sng" dirty="0"/>
              <a:t> </a:t>
            </a:r>
            <a:r>
              <a:rPr lang="ko-KR" altLang="en-US" sz="1800" b="1" u="sng" dirty="0"/>
              <a:t>프로세스 스케줄링 결과</a:t>
            </a:r>
            <a:r>
              <a:rPr lang="ko-KR" altLang="en-US" sz="1800" dirty="0">
                <a:latin typeface="+mn-ea"/>
              </a:rPr>
              <a:t>와 같다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  <a:p>
            <a:pPr marL="0" indent="0">
              <a:buNone/>
            </a:pPr>
            <a:endParaRPr lang="ko-KR" altLang="en-US" sz="180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42125D-189B-4C9A-94AE-88CE4E1447B0}"/>
              </a:ext>
            </a:extLst>
          </p:cNvPr>
          <p:cNvSpPr txBox="1"/>
          <p:nvPr/>
        </p:nvSpPr>
        <p:spPr>
          <a:xfrm>
            <a:off x="2676507" y="6458891"/>
            <a:ext cx="6601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latin typeface="+mn-ea"/>
              </a:rPr>
              <a:t>Fig 60) Priority-based scheduling (</a:t>
            </a:r>
            <a:r>
              <a:rPr lang="ko-KR" altLang="en-US" sz="1600" b="1" u="sng" dirty="0">
                <a:latin typeface="+mn-ea"/>
              </a:rPr>
              <a:t>선점형</a:t>
            </a:r>
            <a:r>
              <a:rPr lang="en-US" altLang="ko-KR" sz="1600" b="1" u="sng" dirty="0">
                <a:latin typeface="+mn-ea"/>
              </a:rPr>
              <a:t>) </a:t>
            </a:r>
            <a:r>
              <a:rPr lang="ko-KR" altLang="en-US" sz="1600" b="1" u="sng" dirty="0">
                <a:latin typeface="+mn-ea"/>
              </a:rPr>
              <a:t>프로세스 스케줄링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CD090-30AA-499E-A7FA-2CBB557B3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36" y="2491586"/>
            <a:ext cx="9655728" cy="390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7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01399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2) </a:t>
            </a:r>
            <a:r>
              <a:rPr lang="ko-KR" altLang="en-US" sz="3200" b="1" dirty="0">
                <a:latin typeface="+mj-ea"/>
              </a:rPr>
              <a:t>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CA19B92-DAD5-4946-BB3F-E5BDB034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92"/>
            <a:ext cx="12192000" cy="584399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스케줄링의 종류</a:t>
            </a:r>
          </a:p>
          <a:p>
            <a:pPr marL="0" indent="0">
              <a:buNone/>
            </a:pPr>
            <a:endParaRPr lang="ko-KR" altLang="en-US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1) </a:t>
            </a:r>
            <a:r>
              <a:rPr lang="ko-KR" altLang="en-US" sz="2400" b="1" dirty="0">
                <a:latin typeface="+mn-ea"/>
              </a:rPr>
              <a:t>비선점형 스케줄링</a:t>
            </a: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한 프로세스가 자원</a:t>
            </a:r>
            <a:r>
              <a:rPr lang="en-US" altLang="ko-KR" sz="1800" dirty="0">
                <a:latin typeface="+mn-ea"/>
              </a:rPr>
              <a:t>(CPU)</a:t>
            </a:r>
            <a:r>
              <a:rPr lang="ko-KR" altLang="en-US" sz="1800" dirty="0">
                <a:latin typeface="+mn-ea"/>
              </a:rPr>
              <a:t>를 할당 받았을 시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다른 대기 중인 프로세스가 해당 자원을 빼앗지 못하도록 하는 스케줄링 방법으로서</a:t>
            </a:r>
            <a:r>
              <a:rPr lang="en-US" altLang="ko-KR" sz="1800" dirty="0">
                <a:latin typeface="+mn-ea"/>
              </a:rPr>
              <a:t>, FCFS, SJF, HRRN, Priority based-scheduling (Non-Preemptive) </a:t>
            </a:r>
            <a:r>
              <a:rPr lang="ko-KR" altLang="en-US" sz="1800" dirty="0">
                <a:latin typeface="+mn-ea"/>
              </a:rPr>
              <a:t>등이 있다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장점 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일괄 처리</a:t>
            </a:r>
            <a:r>
              <a:rPr lang="en-US" altLang="ko-KR" sz="2400" dirty="0">
                <a:latin typeface="+mn-ea"/>
              </a:rPr>
              <a:t>(Batch Processing)</a:t>
            </a:r>
            <a:r>
              <a:rPr lang="ko-KR" altLang="en-US" sz="2400" dirty="0">
                <a:latin typeface="+mn-ea"/>
              </a:rPr>
              <a:t>방식으로서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응답 시간을 예측하기 용이하며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선점형 방식에 비해 오버헤드가 매우 적다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단점 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실행시간이 매우 긴 프로세스가 </a:t>
            </a:r>
            <a:r>
              <a:rPr lang="en-US" altLang="ko-KR" sz="2400" dirty="0">
                <a:latin typeface="+mn-ea"/>
              </a:rPr>
              <a:t>CPU</a:t>
            </a:r>
            <a:r>
              <a:rPr lang="ko-KR" altLang="en-US" sz="2400" dirty="0">
                <a:latin typeface="+mn-ea"/>
              </a:rPr>
              <a:t>의 자원을 사용할 경우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실행시간이 짧은 프로세스들을 오랫동안 대기시키므로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처리율이 떨어진다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6887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5) References</a:t>
            </a:r>
            <a:endParaRPr lang="ko-KR" altLang="en-US" sz="3200" b="1" dirty="0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CA19B92-DAD5-4946-BB3F-E5BDB034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013988"/>
            <a:ext cx="12192000" cy="5843999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endParaRPr lang="en-US" altLang="ko-KR" sz="24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rgbClr val="24292F"/>
                </a:solidFill>
                <a:effectLst/>
                <a:latin typeface="-apple-system"/>
              </a:rPr>
              <a:t>그림으로 배우는 구조와 원리 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latin typeface="-apple-system"/>
              </a:rPr>
              <a:t>: </a:t>
            </a:r>
            <a:r>
              <a:rPr lang="ko-KR" altLang="en-US" sz="2400" b="0" i="0" dirty="0">
                <a:solidFill>
                  <a:srgbClr val="24292F"/>
                </a:solidFill>
                <a:effectLst/>
                <a:latin typeface="-apple-system"/>
              </a:rPr>
              <a:t>운영체제 개정 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latin typeface="-apple-system"/>
              </a:rPr>
              <a:t>3</a:t>
            </a:r>
            <a:r>
              <a:rPr lang="ko-KR" altLang="en-US" sz="2400" b="0" i="0" dirty="0">
                <a:solidFill>
                  <a:srgbClr val="24292F"/>
                </a:solidFill>
                <a:effectLst/>
                <a:latin typeface="-apple-system"/>
              </a:rPr>
              <a:t>판 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latin typeface="-apple-system"/>
              </a:rPr>
              <a:t>(</a:t>
            </a:r>
            <a:r>
              <a:rPr lang="ko-KR" altLang="en-US" sz="2400" b="0" i="0" dirty="0">
                <a:solidFill>
                  <a:srgbClr val="24292F"/>
                </a:solidFill>
                <a:effectLst/>
                <a:latin typeface="-apple-system"/>
              </a:rPr>
              <a:t>한빛 아카데미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24292F"/>
                </a:solidFill>
                <a:effectLst/>
                <a:latin typeface="-apple-system"/>
              </a:rPr>
              <a:t>2021 </a:t>
            </a:r>
            <a:r>
              <a:rPr lang="ko-KR" altLang="en-US" sz="2400" b="0" i="0" dirty="0" err="1">
                <a:solidFill>
                  <a:srgbClr val="24292F"/>
                </a:solidFill>
                <a:effectLst/>
                <a:latin typeface="-apple-system"/>
              </a:rPr>
              <a:t>시나공</a:t>
            </a:r>
            <a:r>
              <a:rPr lang="ko-KR" altLang="en-US" sz="2400" b="0" i="0" dirty="0">
                <a:solidFill>
                  <a:srgbClr val="24292F"/>
                </a:solidFill>
                <a:effectLst/>
                <a:latin typeface="-apple-system"/>
              </a:rPr>
              <a:t> 정보처리기사 필기 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latin typeface="-apple-system"/>
              </a:rPr>
              <a:t>&amp; </a:t>
            </a:r>
            <a:r>
              <a:rPr lang="ko-KR" altLang="en-US" sz="2400" b="0" i="0" dirty="0">
                <a:solidFill>
                  <a:srgbClr val="24292F"/>
                </a:solidFill>
                <a:effectLst/>
                <a:latin typeface="-apple-system"/>
              </a:rPr>
              <a:t>실기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http://www.soen.kr/book/dotnet/annex/annex4.htm</a:t>
            </a:r>
            <a:endParaRPr lang="ko-KR" altLang="en-US" sz="24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24292F"/>
                </a:solidFill>
                <a:effectLst/>
                <a:latin typeface="-apple-system"/>
                <a:hlinkClick r:id="rId3"/>
              </a:rPr>
              <a:t>https://en.wikipedia.org/wiki/Process_state</a:t>
            </a:r>
            <a:endParaRPr lang="ko-KR" altLang="en-US" sz="24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24292F"/>
                </a:solidFill>
                <a:effectLst/>
                <a:latin typeface="-apple-system"/>
                <a:hlinkClick r:id="rId4"/>
              </a:rPr>
              <a:t>https://docs.oracle.com/cd/E19683-01/816-5042/psched-16/index.html</a:t>
            </a:r>
            <a:endParaRPr lang="ko-KR" altLang="en-US" sz="24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24292F"/>
                </a:solidFill>
                <a:effectLst/>
                <a:latin typeface="-apple-system"/>
                <a:hlinkClick r:id="rId5"/>
              </a:rPr>
              <a:t>https://examradar.com/process-scheduling-algorithm-fcfs-first-come-first-serve-questions-answers/</a:t>
            </a:r>
            <a:endParaRPr lang="ko-KR" altLang="en-US" sz="24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24292F"/>
                </a:solidFill>
                <a:effectLst/>
                <a:latin typeface="-apple-system"/>
                <a:hlinkClick r:id="rId6"/>
              </a:rPr>
              <a:t>https://www.studytonight.com/operating-system/highest-response-ratio-next-hrrn-scheduling</a:t>
            </a:r>
            <a:endParaRPr lang="ko-KR" altLang="en-US" sz="24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24292F"/>
                </a:solidFill>
                <a:effectLst/>
                <a:latin typeface="-apple-system"/>
              </a:rPr>
              <a:t>MSDN </a:t>
            </a:r>
            <a:r>
              <a:rPr lang="en-US" altLang="ko-KR" sz="2400" b="0" i="0" dirty="0" err="1">
                <a:solidFill>
                  <a:srgbClr val="24292F"/>
                </a:solidFill>
                <a:effectLst/>
                <a:latin typeface="-apple-system"/>
              </a:rPr>
              <a:t>.Net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latin typeface="-apple-system"/>
              </a:rPr>
              <a:t> Example</a:t>
            </a: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6645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2) </a:t>
            </a:r>
            <a:r>
              <a:rPr lang="ko-KR" altLang="en-US" sz="3200" b="1" dirty="0">
                <a:latin typeface="+mj-ea"/>
              </a:rPr>
              <a:t>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CA19B92-DAD5-4946-BB3F-E5BDB034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988"/>
            <a:ext cx="12192000" cy="584399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스케줄링의 종류</a:t>
            </a:r>
            <a:endParaRPr lang="en-US" altLang="ko-KR" sz="2400" b="1" dirty="0">
              <a:latin typeface="+mn-ea"/>
            </a:endParaRPr>
          </a:p>
          <a:p>
            <a:pPr>
              <a:buFontTx/>
              <a:buChar char="-"/>
            </a:pPr>
            <a:endParaRPr lang="ko-KR" altLang="en-US" sz="2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2) </a:t>
            </a:r>
            <a:r>
              <a:rPr lang="ko-KR" altLang="en-US" sz="2400" b="1" dirty="0">
                <a:latin typeface="+mn-ea"/>
              </a:rPr>
              <a:t>선점형 스케줄링</a:t>
            </a: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비선점형과 반대로 다른 대기 중인 프로세스가 해당 자원을 빼앗으면서 기존에 실행 중이던 프로세스는 준비 상태로 전이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문맥교환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1800" dirty="0">
                <a:latin typeface="+mn-ea"/>
              </a:rPr>
              <a:t>되는 스케줄링 방법으로서</a:t>
            </a:r>
            <a:r>
              <a:rPr lang="en-US" altLang="ko-KR" sz="1800" dirty="0">
                <a:latin typeface="+mn-ea"/>
              </a:rPr>
              <a:t>, SRTN, Round-Robin, Priority based-scheduling (Preemptive) </a:t>
            </a:r>
            <a:r>
              <a:rPr lang="ko-KR" altLang="en-US" sz="1800" dirty="0">
                <a:latin typeface="+mn-ea"/>
              </a:rPr>
              <a:t>등이 있다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장점 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프로세스 하나가 장시간 </a:t>
            </a:r>
            <a:r>
              <a:rPr lang="en-US" altLang="ko-KR" sz="2400" dirty="0">
                <a:latin typeface="+mn-ea"/>
              </a:rPr>
              <a:t>CPU</a:t>
            </a:r>
            <a:r>
              <a:rPr lang="ko-KR" altLang="en-US" sz="2400" dirty="0">
                <a:latin typeface="+mn-ea"/>
              </a:rPr>
              <a:t>를 독점하는 것을 방지하기 때문에 모든 프로세스에 </a:t>
            </a:r>
            <a:r>
              <a:rPr lang="en-US" altLang="ko-KR" sz="2400" dirty="0">
                <a:latin typeface="+mn-ea"/>
              </a:rPr>
              <a:t>CPU</a:t>
            </a:r>
            <a:r>
              <a:rPr lang="ko-KR" altLang="en-US" sz="2400" dirty="0">
                <a:latin typeface="+mn-ea"/>
              </a:rPr>
              <a:t>의 자원을 서비스 할 기회를 늘릴 수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단점 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문맥교환 및 선점을 위한 적절한 프로세스를 선택하기 위하여 상당한 오버헤드를 유발 할 수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문맥교환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(Context Switch)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프로세스들에게 </a:t>
            </a:r>
            <a:r>
              <a:rPr lang="en-US" altLang="ko-KR" sz="1400" dirty="0">
                <a:latin typeface="+mn-ea"/>
              </a:rPr>
              <a:t>CPU</a:t>
            </a:r>
            <a:r>
              <a:rPr lang="ko-KR" altLang="en-US" sz="1400" dirty="0">
                <a:latin typeface="+mn-ea"/>
              </a:rPr>
              <a:t>의 자원을 할당해 줄 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현재 자원이 할당된 프로세스의 정보를 </a:t>
            </a:r>
            <a:r>
              <a:rPr lang="en-US" altLang="ko-KR" sz="1400" dirty="0">
                <a:latin typeface="+mn-ea"/>
              </a:rPr>
              <a:t>PCB</a:t>
            </a:r>
            <a:r>
              <a:rPr lang="ko-KR" altLang="en-US" sz="1400" dirty="0">
                <a:latin typeface="+mn-ea"/>
              </a:rPr>
              <a:t>에 저장하고 새로운 프로세스에게 </a:t>
            </a:r>
            <a:r>
              <a:rPr lang="en-US" altLang="ko-KR" sz="1400" dirty="0">
                <a:latin typeface="+mn-ea"/>
              </a:rPr>
              <a:t>CPU</a:t>
            </a:r>
            <a:r>
              <a:rPr lang="ko-KR" altLang="en-US" sz="1400" dirty="0">
                <a:latin typeface="+mn-ea"/>
              </a:rPr>
              <a:t>의 자원을 할당하여 실행되도록 하는 것이다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※ Time Quantum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선점형 스케줄링을 위한 규정 </a:t>
            </a:r>
            <a:r>
              <a:rPr lang="ko-KR" altLang="en-US" sz="1400" dirty="0" err="1">
                <a:latin typeface="+mn-ea"/>
              </a:rPr>
              <a:t>시간량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단위 시간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으로서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특정 프로세스가 해당 규정 </a:t>
            </a:r>
            <a:r>
              <a:rPr lang="ko-KR" altLang="en-US" sz="1400" dirty="0" err="1">
                <a:latin typeface="+mn-ea"/>
              </a:rPr>
              <a:t>시간량동안</a:t>
            </a:r>
            <a:r>
              <a:rPr lang="ko-KR" altLang="en-US" sz="1400" dirty="0">
                <a:latin typeface="+mn-ea"/>
              </a:rPr>
              <a:t> 실행되도록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457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25CDA-3198-40D1-91A1-8DE5AEA9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1398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+mj-ea"/>
              </a:rPr>
              <a:t>  2) </a:t>
            </a:r>
            <a:r>
              <a:rPr lang="ko-KR" altLang="en-US" sz="3200" b="1" dirty="0">
                <a:latin typeface="+mj-ea"/>
              </a:rPr>
              <a:t>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7048B-F547-4615-9CDA-D5863662C27E}"/>
              </a:ext>
            </a:extLst>
          </p:cNvPr>
          <p:cNvCxnSpPr>
            <a:cxnSpLocks/>
          </p:cNvCxnSpPr>
          <p:nvPr/>
        </p:nvCxnSpPr>
        <p:spPr>
          <a:xfrm>
            <a:off x="-1" y="10139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CA19B92-DAD5-4946-BB3F-E5BDB034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4001"/>
            <a:ext cx="12192000" cy="584399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24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24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b="1" dirty="0">
                <a:latin typeface="+mn-ea"/>
              </a:rPr>
              <a:t>준비 큐 </a:t>
            </a:r>
            <a:r>
              <a:rPr lang="en-US" altLang="ko-KR" sz="2400" b="1" dirty="0">
                <a:latin typeface="+mn-ea"/>
              </a:rPr>
              <a:t>(Ready Queue) </a:t>
            </a:r>
            <a:r>
              <a:rPr lang="en-US" altLang="ko-KR" sz="2400" dirty="0">
                <a:latin typeface="+mn-ea"/>
              </a:rPr>
              <a:t>:</a:t>
            </a: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 err="1">
                <a:latin typeface="+mn-ea"/>
              </a:rPr>
              <a:t>큐란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b="1" u="sng" dirty="0"/>
              <a:t>Fig 3) Queue (Data Structure)</a:t>
            </a:r>
            <a:r>
              <a:rPr lang="ko-KR" altLang="en-US" sz="1800" dirty="0"/>
              <a:t>와 같이 </a:t>
            </a:r>
            <a:r>
              <a:rPr lang="ko-KR" altLang="en-US" sz="1800" b="1" dirty="0">
                <a:solidFill>
                  <a:srgbClr val="FF0000"/>
                </a:solidFill>
              </a:rPr>
              <a:t>먼저 들어온</a:t>
            </a:r>
            <a:r>
              <a:rPr lang="en-US" altLang="ko-KR" sz="1800" b="1" dirty="0">
                <a:solidFill>
                  <a:srgbClr val="FF0000"/>
                </a:solidFill>
              </a:rPr>
              <a:t>(Enqueue)</a:t>
            </a:r>
            <a:r>
              <a:rPr lang="ko-KR" altLang="en-US" sz="1800" b="1" dirty="0">
                <a:solidFill>
                  <a:srgbClr val="FF0000"/>
                </a:solidFill>
              </a:rPr>
              <a:t> 데이터가 먼저 나가는</a:t>
            </a:r>
            <a:r>
              <a:rPr lang="en-US" altLang="ko-KR" sz="1800" b="1" dirty="0">
                <a:solidFill>
                  <a:srgbClr val="FF0000"/>
                </a:solidFill>
              </a:rPr>
              <a:t>(Dequeue)</a:t>
            </a:r>
            <a:r>
              <a:rPr lang="ko-KR" altLang="en-US" sz="1800" b="1" dirty="0">
                <a:solidFill>
                  <a:srgbClr val="FF0000"/>
                </a:solidFill>
              </a:rPr>
              <a:t> 선입선출 </a:t>
            </a:r>
            <a:r>
              <a:rPr lang="en-US" altLang="ko-KR" sz="1800" b="1" dirty="0">
                <a:solidFill>
                  <a:srgbClr val="FF0000"/>
                </a:solidFill>
              </a:rPr>
              <a:t>(FIFO) </a:t>
            </a:r>
            <a:r>
              <a:rPr lang="ko-KR" altLang="en-US" sz="1800" b="1" dirty="0">
                <a:solidFill>
                  <a:srgbClr val="FF0000"/>
                </a:solidFill>
              </a:rPr>
              <a:t>구조의 </a:t>
            </a:r>
            <a:r>
              <a:rPr lang="ko-KR" altLang="en-US" sz="1800" b="1" dirty="0" err="1">
                <a:solidFill>
                  <a:srgbClr val="FF0000"/>
                </a:solidFill>
              </a:rPr>
              <a:t>자료구조</a:t>
            </a:r>
            <a:r>
              <a:rPr lang="ko-KR" altLang="en-US" sz="1800" dirty="0" err="1"/>
              <a:t>로서</a:t>
            </a:r>
            <a:r>
              <a:rPr lang="en-US" altLang="ko-KR" sz="1800" dirty="0"/>
              <a:t>, </a:t>
            </a:r>
            <a:r>
              <a:rPr lang="ko-KR" altLang="en-US" sz="1800" dirty="0">
                <a:latin typeface="+mn-ea"/>
              </a:rPr>
              <a:t>프로세스에 대한 스케줄링 작업 시에 큐 형태의 자료구조인 준비 큐를 이용한다</a:t>
            </a:r>
            <a:r>
              <a:rPr lang="en-US" altLang="ko-KR" sz="1800" dirty="0"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준비 큐는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프로세스가 시스템에 들어오면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도착하면</a:t>
            </a:r>
            <a:r>
              <a:rPr lang="en-US" altLang="ko-KR" sz="1800" dirty="0">
                <a:latin typeface="+mn-ea"/>
              </a:rPr>
              <a:t>) </a:t>
            </a:r>
            <a:r>
              <a:rPr lang="ko-KR" altLang="en-US" sz="1800" dirty="0">
                <a:latin typeface="+mn-ea"/>
              </a:rPr>
              <a:t>프로세스가 실행 대기 상태로서 준비 큐에서 </a:t>
            </a:r>
            <a:r>
              <a:rPr lang="en-US" altLang="ko-KR" sz="1800" dirty="0">
                <a:latin typeface="+mn-ea"/>
              </a:rPr>
              <a:t>CPU</a:t>
            </a:r>
            <a:r>
              <a:rPr lang="ko-KR" altLang="en-US" sz="1800" dirty="0">
                <a:latin typeface="+mn-ea"/>
              </a:rPr>
              <a:t>의 자원을 할당 받기 위해 대기하며</a:t>
            </a:r>
            <a:r>
              <a:rPr lang="en-US" altLang="ko-KR" sz="1800" dirty="0">
                <a:latin typeface="+mn-ea"/>
              </a:rPr>
              <a:t>,  </a:t>
            </a:r>
            <a:r>
              <a:rPr lang="ko-KR" altLang="en-US" sz="1800" dirty="0">
                <a:latin typeface="+mn-ea"/>
              </a:rPr>
              <a:t>준비 큐에서 순차적으로 프로세스를 꺼내어 </a:t>
            </a:r>
            <a:r>
              <a:rPr lang="en-US" altLang="ko-KR" sz="1800" dirty="0">
                <a:latin typeface="+mn-ea"/>
              </a:rPr>
              <a:t>CPU</a:t>
            </a:r>
            <a:r>
              <a:rPr lang="ko-KR" altLang="en-US" sz="1800" dirty="0">
                <a:latin typeface="+mn-ea"/>
              </a:rPr>
              <a:t>의 자원을 할당한다</a:t>
            </a:r>
            <a:r>
              <a:rPr lang="en-US" altLang="ko-KR" sz="1800" dirty="0">
                <a:latin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47DB1-5543-407F-90B8-27D128798A2E}"/>
              </a:ext>
            </a:extLst>
          </p:cNvPr>
          <p:cNvSpPr txBox="1"/>
          <p:nvPr/>
        </p:nvSpPr>
        <p:spPr>
          <a:xfrm>
            <a:off x="6729546" y="4084008"/>
            <a:ext cx="3042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Fig 3) Queue (Data Structure)</a:t>
            </a:r>
            <a:endParaRPr lang="ko-KR" altLang="en-US" sz="1600" b="1" u="sng" dirty="0"/>
          </a:p>
        </p:txBody>
      </p:sp>
      <p:pic>
        <p:nvPicPr>
          <p:cNvPr id="2050" name="Picture 2" descr="Queue (abstract data type) - Wikipedia">
            <a:extLst>
              <a:ext uri="{FF2B5EF4-FFF2-40B4-BE49-F238E27FC236}">
                <a16:creationId xmlns:a16="http://schemas.microsoft.com/office/drawing/2014/main" id="{071C608C-8FCE-4782-9FB0-0C38D38D4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056" y="1687094"/>
            <a:ext cx="3437910" cy="224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770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F66F859233D554288429E1A52B5608E" ma:contentTypeVersion="9" ma:contentTypeDescription="새 문서를 만듭니다." ma:contentTypeScope="" ma:versionID="2a6f8d1d9b10e9849f83367dbb16ef4f">
  <xsd:schema xmlns:xsd="http://www.w3.org/2001/XMLSchema" xmlns:xs="http://www.w3.org/2001/XMLSchema" xmlns:p="http://schemas.microsoft.com/office/2006/metadata/properties" xmlns:ns3="b24b65bf-b184-434f-a847-2c6f101f2f49" targetNamespace="http://schemas.microsoft.com/office/2006/metadata/properties" ma:root="true" ma:fieldsID="5db81b2aa1151ae17111944e3f9be5f0" ns3:_="">
    <xsd:import namespace="b24b65bf-b184-434f-a847-2c6f101f2f4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4b65bf-b184-434f-a847-2c6f101f2f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B149BBC-8ADE-415B-BE36-9F810B5244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4b65bf-b184-434f-a847-2c6f101f2f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7C34B2-4795-4106-97C3-C9716BCEB3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17862E-D96B-4C10-9608-7B2A3497993B}">
  <ds:schemaRefs>
    <ds:schemaRef ds:uri="http://purl.org/dc/terms/"/>
    <ds:schemaRef ds:uri="b24b65bf-b184-434f-a847-2c6f101f2f49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6393</Words>
  <Application>Microsoft Office PowerPoint</Application>
  <PresentationFormat>와이드스크린</PresentationFormat>
  <Paragraphs>842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5" baseType="lpstr">
      <vt:lpstr>-apple-system</vt:lpstr>
      <vt:lpstr>微软雅黑</vt:lpstr>
      <vt:lpstr>맑은 고딕</vt:lpstr>
      <vt:lpstr>Arial</vt:lpstr>
      <vt:lpstr>Office 테마</vt:lpstr>
      <vt:lpstr>CPU Process Scheduling Simulation</vt:lpstr>
      <vt:lpstr>목차</vt:lpstr>
      <vt:lpstr>  1) 프로그램의 목표</vt:lpstr>
      <vt:lpstr>  2) 개요</vt:lpstr>
      <vt:lpstr>  2) 개요</vt:lpstr>
      <vt:lpstr>  2) 개요</vt:lpstr>
      <vt:lpstr>  2) 개요</vt:lpstr>
      <vt:lpstr>  2) 개요</vt:lpstr>
      <vt:lpstr>  2) 개요</vt:lpstr>
      <vt:lpstr>  2) 개요</vt:lpstr>
      <vt:lpstr>  3) 설계 및 구현 : UI Design</vt:lpstr>
      <vt:lpstr>  3) 설계 및 구현 : UI Design</vt:lpstr>
      <vt:lpstr>  3) 설계 및 구현 : UI Design</vt:lpstr>
      <vt:lpstr>  3) 설계 및 구현 : UI Design</vt:lpstr>
      <vt:lpstr>  3) 설계 및 구현 : UI Design</vt:lpstr>
      <vt:lpstr>  3) 설계 및 구현 : UI Design</vt:lpstr>
      <vt:lpstr>  3) 설계 및 구현 : UI Design</vt:lpstr>
      <vt:lpstr>  3) 설계 및 구현 : UI Design</vt:lpstr>
      <vt:lpstr>  3) 설계 및 구현 : UI Design</vt:lpstr>
      <vt:lpstr>  3) 설계 및 구현 : Class 설계 및 구현</vt:lpstr>
      <vt:lpstr>  3) 설계 및 구현 : Class 설계 및 구현</vt:lpstr>
      <vt:lpstr>  3) 설계 및 구현 : Class 설계 및 구현</vt:lpstr>
      <vt:lpstr>  3) 설계 및 구현 : Class 설계 및 구현</vt:lpstr>
      <vt:lpstr>  3) 설계 및 구현 : Class 설계 및 구현</vt:lpstr>
      <vt:lpstr>  3) 설계 및 구현 : Class 설계 및 구현</vt:lpstr>
      <vt:lpstr>  3) 설계 및 구현 : Class 설계 및 구현</vt:lpstr>
      <vt:lpstr>  3) 설계 및 구현 : Class 설계 및 구현</vt:lpstr>
      <vt:lpstr>  3) 설계 및 구현 : Class 설계 및 구현</vt:lpstr>
      <vt:lpstr>  3) 설계 및 구현 : Class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3) 설계 및 구현 : 기능별 설계 및 구현</vt:lpstr>
      <vt:lpstr>  4) 테스트 수행 및 결과</vt:lpstr>
      <vt:lpstr>  4) 테스트 수행 및 결과</vt:lpstr>
      <vt:lpstr>  4) 테스트 수행 및 결과</vt:lpstr>
      <vt:lpstr>  4) 테스트 수행 및 결과</vt:lpstr>
      <vt:lpstr>  4) 테스트 수행 및 결과</vt:lpstr>
      <vt:lpstr>  4) 테스트 수행 및 결과</vt:lpstr>
      <vt:lpstr>  4) 테스트 수행 및 결과</vt:lpstr>
      <vt:lpstr>  4) 테스트 수행 및 결과</vt:lpstr>
      <vt:lpstr>  4) 테스트 수행 및 결과</vt:lpstr>
      <vt:lpstr>  4) 테스트 수행 및 결과</vt:lpstr>
      <vt:lpstr>  4) 테스트 수행 및 결과</vt:lpstr>
      <vt:lpstr>  4) 테스트 수행 및 결과</vt:lpstr>
      <vt:lpstr>  4) 테스트 수행 및 결과</vt:lpstr>
      <vt:lpstr>  4) 테스트 수행 및 결과</vt:lpstr>
      <vt:lpstr>  4) 테스트 수행 및 결과</vt:lpstr>
      <vt:lpstr>  5)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CPU Process Scheduling Simulation</dc:title>
  <dc:creator/>
  <cp:lastModifiedBy/>
  <cp:revision>8</cp:revision>
  <dcterms:created xsi:type="dcterms:W3CDTF">2021-10-29T05:43:52Z</dcterms:created>
  <dcterms:modified xsi:type="dcterms:W3CDTF">2021-11-11T08:19:58Z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0x0101005F66F859233D554288429E1A52B5608E</vt:lpwstr>
  </property>
</Properties>
</file>